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9"/>
  </p:notesMasterIdLst>
  <p:sldIdLst>
    <p:sldId id="256" r:id="rId5"/>
    <p:sldId id="487" r:id="rId6"/>
    <p:sldId id="493" r:id="rId7"/>
    <p:sldId id="488" r:id="rId8"/>
    <p:sldId id="491" r:id="rId9"/>
    <p:sldId id="489" r:id="rId10"/>
    <p:sldId id="490" r:id="rId11"/>
    <p:sldId id="494" r:id="rId12"/>
    <p:sldId id="492" r:id="rId13"/>
    <p:sldId id="495" r:id="rId14"/>
    <p:sldId id="498" r:id="rId15"/>
    <p:sldId id="520" r:id="rId16"/>
    <p:sldId id="521" r:id="rId17"/>
    <p:sldId id="497" r:id="rId18"/>
    <p:sldId id="499" r:id="rId19"/>
    <p:sldId id="502" r:id="rId20"/>
    <p:sldId id="503" r:id="rId21"/>
    <p:sldId id="505" r:id="rId22"/>
    <p:sldId id="507" r:id="rId23"/>
    <p:sldId id="522" r:id="rId24"/>
    <p:sldId id="523" r:id="rId25"/>
    <p:sldId id="524" r:id="rId26"/>
    <p:sldId id="515" r:id="rId27"/>
    <p:sldId id="525" r:id="rId28"/>
    <p:sldId id="519" r:id="rId29"/>
    <p:sldId id="508" r:id="rId30"/>
    <p:sldId id="526" r:id="rId31"/>
    <p:sldId id="511" r:id="rId32"/>
    <p:sldId id="509" r:id="rId33"/>
    <p:sldId id="512" r:id="rId34"/>
    <p:sldId id="513" r:id="rId35"/>
    <p:sldId id="516" r:id="rId36"/>
    <p:sldId id="518" r:id="rId37"/>
    <p:sldId id="463" r:id="rId38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CF"/>
    <a:srgbClr val="F44336"/>
    <a:srgbClr val="2959D8"/>
    <a:srgbClr val="1E3B63"/>
    <a:srgbClr val="21B5FF"/>
    <a:srgbClr val="00214F"/>
    <a:srgbClr val="004172"/>
    <a:srgbClr val="2A2A2A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2" autoAdjust="0"/>
    <p:restoredTop sz="92727" autoAdjust="0"/>
  </p:normalViewPr>
  <p:slideViewPr>
    <p:cSldViewPr snapToGrid="0">
      <p:cViewPr varScale="1">
        <p:scale>
          <a:sx n="106" d="100"/>
          <a:sy n="106" d="100"/>
        </p:scale>
        <p:origin x="34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EBF27-2E96-4894-B8D8-1AE17831FBA0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0B690-95B9-4AD3-B08D-CF7BE3773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1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0B690-95B9-4AD3-B08D-CF7BE377324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4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1E1CBE-9E49-412D-A743-91F292C971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2786" y="6381350"/>
            <a:ext cx="1319213" cy="4766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08E04EA-937A-4600-93A8-ED5FAB6D0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99"/>
          <a:stretch/>
        </p:blipFill>
        <p:spPr>
          <a:xfrm>
            <a:off x="1876424" y="4030065"/>
            <a:ext cx="8724900" cy="28246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DBD6D57-0ABA-4EC0-A417-031C932515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22688" y="690218"/>
            <a:ext cx="2746624" cy="2299500"/>
          </a:xfrm>
          <a:prstGeom prst="rect">
            <a:avLst/>
          </a:prstGeom>
        </p:spPr>
      </p:pic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283150"/>
            <a:ext cx="8791575" cy="1655762"/>
          </a:xfrm>
        </p:spPr>
        <p:txBody>
          <a:bodyPr anchor="b">
            <a:normAutofit/>
          </a:bodyPr>
          <a:lstStyle>
            <a:lvl1pPr algn="ctr">
              <a:defRPr sz="4800" cap="none" baseline="0">
                <a:solidFill>
                  <a:srgbClr val="1E3B63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329178"/>
            <a:ext cx="8791575" cy="781908"/>
          </a:xfrm>
        </p:spPr>
        <p:txBody>
          <a:bodyPr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2"/>
                </a:solidFill>
                <a:latin typeface="+mn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41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979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3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08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60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2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66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92DF0C-277E-47F0-A4B4-E9BF3F9B0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5804" y="6457875"/>
            <a:ext cx="1086196" cy="392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45992"/>
            <a:ext cx="9905998" cy="691536"/>
          </a:xfrm>
        </p:spPr>
        <p:txBody>
          <a:bodyPr/>
          <a:lstStyle>
            <a:lvl1pPr>
              <a:defRPr cap="none" baseline="0">
                <a:solidFill>
                  <a:srgbClr val="004172"/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86933"/>
            <a:ext cx="9905999" cy="45042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E5ED7A-1EA1-4456-8A8D-B57C497710A8}"/>
              </a:ext>
            </a:extLst>
          </p:cNvPr>
          <p:cNvCxnSpPr>
            <a:cxnSpLocks/>
          </p:cNvCxnSpPr>
          <p:nvPr userDrawn="1"/>
        </p:nvCxnSpPr>
        <p:spPr>
          <a:xfrm>
            <a:off x="1141412" y="981416"/>
            <a:ext cx="9326291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00214F"/>
                </a:gs>
                <a:gs pos="100000">
                  <a:srgbClr val="0089CF"/>
                </a:gs>
              </a:gsLst>
              <a:lin ang="0" scaled="1"/>
              <a:tileRect/>
            </a:gradFill>
            <a:prstDash val="solid"/>
            <a:headEnd type="none" w="med" len="med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6B9904-8D6B-447A-AB21-B4F671A40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4043" y="6482212"/>
            <a:ext cx="5261027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1B68EA-E859-4E2A-B3EE-415FAADD9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1940" y="6489455"/>
            <a:ext cx="1040060" cy="375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A246E9-2150-472B-B1EC-CF2C23BA1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99"/>
          <a:stretch/>
        </p:blipFill>
        <p:spPr>
          <a:xfrm>
            <a:off x="1061983" y="4220657"/>
            <a:ext cx="9985427" cy="323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417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i="1" cap="all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BD2A0A-D4BE-4487-94D4-B99F6988E7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63897" y="6474545"/>
            <a:ext cx="5261027" cy="3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9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14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97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12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2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6545B51-8396-47F0-8380-16A1B1908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3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EAF0D-32C6-40DC-8F62-A467D79C6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47" y="1702360"/>
            <a:ext cx="8658336" cy="2387600"/>
          </a:xfrm>
        </p:spPr>
        <p:txBody>
          <a:bodyPr>
            <a:normAutofit/>
          </a:bodyPr>
          <a:lstStyle/>
          <a:p>
            <a:br>
              <a:rPr lang="en-US" altLang="ko-KR" sz="4400" dirty="0"/>
            </a:br>
            <a:br>
              <a:rPr lang="en-US" altLang="ko-KR" sz="4400" dirty="0"/>
            </a:br>
            <a:r>
              <a:rPr lang="en-US" altLang="ko-KR" sz="4400" dirty="0"/>
              <a:t>[5-6</a:t>
            </a:r>
            <a:r>
              <a:rPr lang="ko-KR" altLang="en-US" sz="4400" dirty="0"/>
              <a:t>주차</a:t>
            </a:r>
            <a:r>
              <a:rPr lang="en-US" altLang="ko-KR" sz="4400" dirty="0"/>
              <a:t>] </a:t>
            </a:r>
            <a:r>
              <a:rPr lang="en-US" altLang="ko-KR" sz="4400" dirty="0" err="1"/>
              <a:t>PushBlock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4983C6-0136-44AD-AA73-5D888794D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269208"/>
            <a:ext cx="8791575" cy="1655762"/>
          </a:xfrm>
        </p:spPr>
        <p:txBody>
          <a:bodyPr/>
          <a:lstStyle/>
          <a:p>
            <a:pPr algn="ctr"/>
            <a:r>
              <a:rPr lang="ko-KR" altLang="en-US" dirty="0"/>
              <a:t>인천정보과학고등학교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</a:t>
            </a:r>
            <a:r>
              <a:rPr lang="ko-KR" altLang="en-US" dirty="0"/>
              <a:t>학기 게임프로그래밍</a:t>
            </a:r>
            <a:endParaRPr lang="en-US" altLang="ko-KR" dirty="0"/>
          </a:p>
          <a:p>
            <a:pPr algn="ctr"/>
            <a:r>
              <a:rPr lang="en-US" altLang="ko-KR" sz="1800" dirty="0"/>
              <a:t>© all right reserved</a:t>
            </a:r>
            <a:r>
              <a:rPr lang="ko-KR" altLang="en-US" sz="1800" dirty="0"/>
              <a:t> 인천정보과학고</a:t>
            </a:r>
            <a:r>
              <a:rPr lang="en-US" altLang="ko-KR" sz="1800" dirty="0"/>
              <a:t> IT</a:t>
            </a:r>
            <a:r>
              <a:rPr lang="ko-KR" altLang="en-US" sz="1800" dirty="0"/>
              <a:t>소프트웨어과 정수영 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BFEA9-A265-4BDD-B14B-979DC0EC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6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1"/>
    </mc:Choice>
    <mc:Fallback xmlns="">
      <p:transition spd="slow" advTm="103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DC08D-F9AD-4036-A24C-1C49D4C4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Behavior</a:t>
            </a:r>
            <a:r>
              <a:rPr lang="ko-KR" altLang="en-US" dirty="0"/>
              <a:t> </a:t>
            </a:r>
            <a:r>
              <a:rPr lang="en-US" altLang="ko-KR" dirty="0"/>
              <a:t>Parameters</a:t>
            </a:r>
            <a:r>
              <a:rPr lang="ko-KR" altLang="en-US" dirty="0"/>
              <a:t>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475E9-8F18-4F92-8AFB-83521E9D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Behavior Parameter</a:t>
            </a:r>
            <a:r>
              <a:rPr lang="ko-KR" altLang="en-US" dirty="0"/>
              <a:t>를 다음과 같이 수정</a:t>
            </a:r>
            <a:endParaRPr lang="en-US" altLang="ko-KR" dirty="0"/>
          </a:p>
          <a:p>
            <a:r>
              <a:rPr lang="ko-KR" altLang="en-US" dirty="0"/>
              <a:t>주의 문구는 </a:t>
            </a:r>
            <a:r>
              <a:rPr lang="en-US" altLang="ko-KR" dirty="0"/>
              <a:t>Model</a:t>
            </a:r>
            <a:r>
              <a:rPr lang="ko-KR" altLang="en-US" dirty="0"/>
              <a:t>이 없다는 이야기 인데 무시한다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CD57EB-0914-489E-83AB-7C12C846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85F21E-C068-4E0B-A7D9-3C56A905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6" y="2572106"/>
            <a:ext cx="4544699" cy="3761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08A0E-82FC-4BEF-BF17-B01B4C23D866}"/>
              </a:ext>
            </a:extLst>
          </p:cNvPr>
          <p:cNvSpPr/>
          <p:nvPr/>
        </p:nvSpPr>
        <p:spPr>
          <a:xfrm>
            <a:off x="5169529" y="2842788"/>
            <a:ext cx="2761306" cy="307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2D3BA3-9C7D-41AF-98C2-A27CBDC9DC75}"/>
              </a:ext>
            </a:extLst>
          </p:cNvPr>
          <p:cNvSpPr/>
          <p:nvPr/>
        </p:nvSpPr>
        <p:spPr>
          <a:xfrm>
            <a:off x="5169529" y="3295462"/>
            <a:ext cx="2761306" cy="4798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84B97-E74B-4CF2-9BBA-33DC8D673671}"/>
              </a:ext>
            </a:extLst>
          </p:cNvPr>
          <p:cNvSpPr/>
          <p:nvPr/>
        </p:nvSpPr>
        <p:spPr>
          <a:xfrm>
            <a:off x="5169529" y="4124701"/>
            <a:ext cx="2761306" cy="4798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996448-27FD-455D-A12F-EFC122C9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A4B2C9F-0ADD-4F15-B55F-05D004D38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C56433-387F-4249-A7F0-84712D1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78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PushBlockSettings</a:t>
            </a:r>
            <a:r>
              <a:rPr lang="en-US" altLang="ko-KR" dirty="0"/>
              <a:t> 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3001" y="1345980"/>
            <a:ext cx="9905998" cy="41193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dirty="0"/>
              <a:t>using </a:t>
            </a:r>
            <a:r>
              <a:rPr lang="en-US" altLang="ko-KR" sz="2400" dirty="0" err="1"/>
              <a:t>UnityEngine</a:t>
            </a:r>
            <a:r>
              <a:rPr lang="en-US" altLang="ko-KR" sz="2400" dirty="0"/>
              <a:t>;</a:t>
            </a:r>
          </a:p>
          <a:p>
            <a:endParaRPr lang="ko-KR" altLang="en-US" sz="2400" dirty="0"/>
          </a:p>
          <a:p>
            <a:r>
              <a:rPr lang="en-US" altLang="ko-KR" sz="2400" dirty="0"/>
              <a:t>public class </a:t>
            </a:r>
            <a:r>
              <a:rPr lang="en-US" altLang="ko-KR" sz="2400" dirty="0" err="1"/>
              <a:t>PushBlockSettings</a:t>
            </a:r>
            <a:r>
              <a:rPr lang="en-US" altLang="ko-KR" sz="2400" dirty="0"/>
              <a:t> : </a:t>
            </a:r>
            <a:r>
              <a:rPr lang="en-US" altLang="ko-KR" sz="2400" dirty="0" err="1"/>
              <a:t>MonoBehaviour</a:t>
            </a:r>
            <a:endParaRPr lang="en-US" altLang="ko-KR" sz="2400" dirty="0"/>
          </a:p>
          <a:p>
            <a:r>
              <a:rPr lang="en-US" altLang="ko-KR" sz="2400" dirty="0"/>
              <a:t>{</a:t>
            </a:r>
          </a:p>
          <a:p>
            <a:r>
              <a:rPr lang="en-US" altLang="ko-KR" sz="2400" dirty="0"/>
              <a:t>    public float </a:t>
            </a:r>
            <a:r>
              <a:rPr lang="en-US" altLang="ko-KR" sz="2400" dirty="0" err="1"/>
              <a:t>agentRunSpeed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    public float </a:t>
            </a:r>
            <a:r>
              <a:rPr lang="en-US" altLang="ko-KR" sz="2400" dirty="0" err="1"/>
              <a:t>agentRotationSpeed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    public float </a:t>
            </a:r>
            <a:r>
              <a:rPr lang="en-US" altLang="ko-KR" sz="2400" dirty="0" err="1"/>
              <a:t>spawnAreaMarginMultiplier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    public Material </a:t>
            </a:r>
            <a:r>
              <a:rPr lang="en-US" altLang="ko-KR" sz="2400" dirty="0" err="1"/>
              <a:t>goalScoredMaterial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    public Material </a:t>
            </a:r>
            <a:r>
              <a:rPr lang="en-US" altLang="ko-KR" sz="2400" dirty="0" err="1"/>
              <a:t>failMaterial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59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E76EE-3F47-471A-9468-66739EE5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PushBlockSettings</a:t>
            </a:r>
            <a:r>
              <a:rPr lang="en-US" altLang="ko-KR" dirty="0"/>
              <a:t> </a:t>
            </a:r>
            <a:r>
              <a:rPr lang="ko-KR" altLang="en-US" dirty="0"/>
              <a:t>오브젝트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45791-3D06-4B15-A4F1-5B020DE4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하이어라키뷰에서</a:t>
            </a:r>
            <a:r>
              <a:rPr lang="ko-KR" altLang="en-US" dirty="0"/>
              <a:t> </a:t>
            </a:r>
            <a:r>
              <a:rPr lang="en-US" altLang="ko-KR" dirty="0" err="1"/>
              <a:t>PushBlockSettings</a:t>
            </a:r>
            <a:r>
              <a:rPr lang="en-US" altLang="ko-KR" dirty="0"/>
              <a:t> </a:t>
            </a:r>
            <a:r>
              <a:rPr lang="ko-KR" altLang="en-US" dirty="0"/>
              <a:t>오브젝트 생성 후 스크립트를 연결해준다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인스펙터뷰에서</a:t>
            </a:r>
            <a:r>
              <a:rPr lang="ko-KR" altLang="en-US" dirty="0"/>
              <a:t> </a:t>
            </a:r>
            <a:r>
              <a:rPr lang="en-US" altLang="ko-KR" dirty="0" err="1"/>
              <a:t>PushBlockSettings</a:t>
            </a:r>
            <a:r>
              <a:rPr lang="ko-KR" altLang="en-US" dirty="0"/>
              <a:t>의 값을 다음과 같이 수정한다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78B69-9045-47CD-9E79-B1A1481F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A4CA1C-9EAF-40F5-B893-1B223BDB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72" y="2983628"/>
            <a:ext cx="4815313" cy="31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0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8B34C-B301-418D-A088-902E6F4B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스크립트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1A415-EA2B-43A4-9723-2136E0A7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PushAgentBase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: Agent</a:t>
            </a:r>
          </a:p>
          <a:p>
            <a:pPr marL="0" indent="0">
              <a:buNone/>
            </a:pPr>
            <a:r>
              <a:rPr lang="en-US" altLang="ko-KR" dirty="0"/>
              <a:t>{ 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 // </a:t>
            </a:r>
            <a:r>
              <a:rPr lang="ko-KR" altLang="en-US" dirty="0">
                <a:solidFill>
                  <a:srgbClr val="FF0000"/>
                </a:solidFill>
              </a:rPr>
              <a:t>모두 </a:t>
            </a:r>
            <a:r>
              <a:rPr lang="en-US" altLang="ko-KR" dirty="0">
                <a:solidFill>
                  <a:srgbClr val="FF0000"/>
                </a:solidFill>
              </a:rPr>
              <a:t>Agent </a:t>
            </a:r>
            <a:r>
              <a:rPr lang="ko-KR" altLang="en-US" dirty="0">
                <a:solidFill>
                  <a:srgbClr val="FF0000"/>
                </a:solidFill>
              </a:rPr>
              <a:t>클래스 내의 </a:t>
            </a:r>
            <a:r>
              <a:rPr lang="ko-KR" altLang="en-US" dirty="0" err="1">
                <a:solidFill>
                  <a:srgbClr val="FF0000"/>
                </a:solidFill>
              </a:rPr>
              <a:t>매서드를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override </a:t>
            </a:r>
            <a:r>
              <a:rPr lang="ko-KR" altLang="en-US" dirty="0">
                <a:solidFill>
                  <a:srgbClr val="FF0000"/>
                </a:solidFill>
              </a:rPr>
              <a:t>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    Initialize()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CollectObservations</a:t>
            </a:r>
            <a:r>
              <a:rPr lang="en-US" altLang="ko-KR" dirty="0"/>
              <a:t>(</a:t>
            </a:r>
            <a:r>
              <a:rPr lang="en-US" altLang="ko-KR" dirty="0" err="1"/>
              <a:t>VectorSensor</a:t>
            </a:r>
            <a:r>
              <a:rPr lang="en-US" altLang="ko-KR" dirty="0"/>
              <a:t>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OnActionReceived</a:t>
            </a:r>
            <a:r>
              <a:rPr lang="en-US" altLang="ko-KR" dirty="0"/>
              <a:t>(float[]) {}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OnEpisodeBegin</a:t>
            </a:r>
            <a:r>
              <a:rPr lang="en-US" altLang="ko-KR" dirty="0"/>
              <a:t>() {}</a:t>
            </a:r>
          </a:p>
          <a:p>
            <a:pPr marL="0" indent="0">
              <a:buNone/>
            </a:pPr>
            <a:r>
              <a:rPr lang="en-US" altLang="ko-KR" dirty="0"/>
              <a:t>    Heuristic(float[]) {}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82DD4-546E-44DF-8111-02100C67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FBCB4-6AD4-4720-9577-7763C0E33136}"/>
              </a:ext>
            </a:extLst>
          </p:cNvPr>
          <p:cNvSpPr txBox="1"/>
          <p:nvPr/>
        </p:nvSpPr>
        <p:spPr>
          <a:xfrm>
            <a:off x="4544839" y="2875321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초기 세팅</a:t>
            </a:r>
            <a:r>
              <a:rPr lang="en-US" altLang="ko-KR" dirty="0">
                <a:solidFill>
                  <a:srgbClr val="FF0000"/>
                </a:solidFill>
              </a:rPr>
              <a:t>. Start()</a:t>
            </a:r>
            <a:r>
              <a:rPr lang="ko-KR" altLang="en-US" dirty="0">
                <a:solidFill>
                  <a:srgbClr val="FF0000"/>
                </a:solidFill>
              </a:rPr>
              <a:t>와 같음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6BA33-6CF3-4470-A2CC-53576778ACEE}"/>
              </a:ext>
            </a:extLst>
          </p:cNvPr>
          <p:cNvSpPr txBox="1"/>
          <p:nvPr/>
        </p:nvSpPr>
        <p:spPr>
          <a:xfrm>
            <a:off x="7576241" y="3310777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관찰하기</a:t>
            </a:r>
            <a:r>
              <a:rPr lang="en-US" altLang="ko-KR" dirty="0">
                <a:solidFill>
                  <a:srgbClr val="FF0000"/>
                </a:solidFill>
              </a:rPr>
              <a:t>. Input </a:t>
            </a:r>
            <a:r>
              <a:rPr lang="ko-KR" altLang="en-US" dirty="0">
                <a:solidFill>
                  <a:srgbClr val="FF0000"/>
                </a:solidFill>
              </a:rPr>
              <a:t>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178C1-7866-442E-AC90-D2A55486942B}"/>
              </a:ext>
            </a:extLst>
          </p:cNvPr>
          <p:cNvSpPr txBox="1"/>
          <p:nvPr/>
        </p:nvSpPr>
        <p:spPr>
          <a:xfrm>
            <a:off x="6502218" y="3811772"/>
            <a:ext cx="39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행동</a:t>
            </a:r>
            <a:r>
              <a:rPr lang="en-US" altLang="ko-KR" dirty="0">
                <a:solidFill>
                  <a:srgbClr val="FF0000"/>
                </a:solidFill>
              </a:rPr>
              <a:t>(Action). Output </a:t>
            </a:r>
            <a:r>
              <a:rPr lang="ko-KR" altLang="en-US" dirty="0">
                <a:solidFill>
                  <a:srgbClr val="FF0000"/>
                </a:solidFill>
              </a:rPr>
              <a:t>벡터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1B28B-A8C2-4BCD-9512-7A056EC0DC49}"/>
              </a:ext>
            </a:extLst>
          </p:cNvPr>
          <p:cNvSpPr txBox="1"/>
          <p:nvPr/>
        </p:nvSpPr>
        <p:spPr>
          <a:xfrm>
            <a:off x="5175258" y="4294143"/>
            <a:ext cx="44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각 에피소드 시작할 때 초기값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470C7-AD5C-43D5-8DC5-840FEF4F5AFC}"/>
              </a:ext>
            </a:extLst>
          </p:cNvPr>
          <p:cNvSpPr txBox="1"/>
          <p:nvPr/>
        </p:nvSpPr>
        <p:spPr>
          <a:xfrm>
            <a:off x="5347426" y="4828214"/>
            <a:ext cx="445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인간 조종 영역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모델이 없을 경우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4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5538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using </a:t>
            </a:r>
            <a:r>
              <a:rPr lang="en-US" altLang="ko-KR" sz="1100" dirty="0" err="1"/>
              <a:t>System.Collections</a:t>
            </a:r>
            <a:r>
              <a:rPr lang="en-US" altLang="ko-KR" sz="1100" dirty="0"/>
              <a:t>;</a:t>
            </a:r>
          </a:p>
          <a:p>
            <a:r>
              <a:rPr lang="en-US" altLang="ko-KR" sz="1100" dirty="0"/>
              <a:t>using </a:t>
            </a:r>
            <a:r>
              <a:rPr lang="en-US" altLang="ko-KR" sz="1100" dirty="0" err="1"/>
              <a:t>UnityEngine</a:t>
            </a:r>
            <a:r>
              <a:rPr lang="en-US" altLang="ko-KR" sz="1100" dirty="0"/>
              <a:t>;</a:t>
            </a:r>
          </a:p>
          <a:p>
            <a:r>
              <a:rPr lang="en-US" altLang="ko-KR" sz="1100" dirty="0"/>
              <a:t>using </a:t>
            </a:r>
            <a:r>
              <a:rPr lang="en-US" altLang="ko-KR" sz="1100" dirty="0" err="1"/>
              <a:t>Unity.MLAgents</a:t>
            </a:r>
            <a:r>
              <a:rPr lang="en-US" altLang="ko-KR" sz="1100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PushAgentBasic</a:t>
            </a:r>
            <a:r>
              <a:rPr lang="en-US" altLang="ko-KR" sz="1100" dirty="0"/>
              <a:t> : Agent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public </a:t>
            </a:r>
            <a:r>
              <a:rPr lang="en-US" altLang="ko-KR" sz="1100" dirty="0" err="1"/>
              <a:t>GameObject</a:t>
            </a:r>
            <a:r>
              <a:rPr lang="en-US" altLang="ko-KR" sz="1100" dirty="0"/>
              <a:t> ground;</a:t>
            </a:r>
          </a:p>
          <a:p>
            <a:r>
              <a:rPr lang="en-US" altLang="ko-KR" sz="1100" dirty="0"/>
              <a:t>    public </a:t>
            </a:r>
            <a:r>
              <a:rPr lang="en-US" altLang="ko-KR" sz="1100" dirty="0" err="1"/>
              <a:t>GameObject</a:t>
            </a:r>
            <a:r>
              <a:rPr lang="en-US" altLang="ko-KR" sz="1100" dirty="0"/>
              <a:t> area;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[</a:t>
            </a:r>
            <a:r>
              <a:rPr lang="en-US" altLang="ko-KR" sz="1100" dirty="0" err="1"/>
              <a:t>HideInInspector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    public Bounds </a:t>
            </a:r>
            <a:r>
              <a:rPr lang="en-US" altLang="ko-KR" sz="1100" dirty="0" err="1"/>
              <a:t>areaBounds</a:t>
            </a:r>
            <a:r>
              <a:rPr lang="en-US" altLang="ko-KR" sz="1100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PushBlockSettings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m_PushBlockSettings</a:t>
            </a:r>
            <a:r>
              <a:rPr lang="en-US" altLang="ko-KR" sz="1100" dirty="0"/>
              <a:t>;</a:t>
            </a:r>
          </a:p>
          <a:p>
            <a:r>
              <a:rPr lang="en-US" altLang="ko-KR" sz="1100" dirty="0"/>
              <a:t>    public </a:t>
            </a:r>
            <a:r>
              <a:rPr lang="en-US" altLang="ko-KR" sz="1100" dirty="0" err="1"/>
              <a:t>GameObject</a:t>
            </a:r>
            <a:r>
              <a:rPr lang="en-US" altLang="ko-KR" sz="1100" dirty="0"/>
              <a:t> goal;</a:t>
            </a:r>
          </a:p>
          <a:p>
            <a:r>
              <a:rPr lang="en-US" altLang="ko-KR" sz="1100" dirty="0"/>
              <a:t>    public </a:t>
            </a:r>
            <a:r>
              <a:rPr lang="en-US" altLang="ko-KR" sz="1100" dirty="0" err="1"/>
              <a:t>GameObject</a:t>
            </a:r>
            <a:r>
              <a:rPr lang="en-US" altLang="ko-KR" sz="1100" dirty="0"/>
              <a:t> block;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[</a:t>
            </a:r>
            <a:r>
              <a:rPr lang="en-US" altLang="ko-KR" sz="1100" dirty="0" err="1"/>
              <a:t>HideInInspector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    public </a:t>
            </a:r>
            <a:r>
              <a:rPr lang="en-US" altLang="ko-KR" sz="1100" dirty="0" err="1"/>
              <a:t>GoalDetect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goalDetect</a:t>
            </a:r>
            <a:r>
              <a:rPr lang="en-US" altLang="ko-KR" sz="1100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public bool </a:t>
            </a:r>
            <a:r>
              <a:rPr lang="en-US" altLang="ko-KR" sz="1100" dirty="0" err="1"/>
              <a:t>useVectorObs</a:t>
            </a:r>
            <a:r>
              <a:rPr lang="en-US" altLang="ko-KR" sz="1100" dirty="0"/>
              <a:t>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Rigidbody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m_BlockRb</a:t>
            </a:r>
            <a:r>
              <a:rPr lang="en-US" altLang="ko-KR" sz="1100" dirty="0"/>
              <a:t>;  //cached on initialization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Rigidbody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m_AgentRb</a:t>
            </a:r>
            <a:r>
              <a:rPr lang="en-US" altLang="ko-KR" sz="1100" dirty="0"/>
              <a:t>;  //cached on initialization</a:t>
            </a:r>
          </a:p>
          <a:p>
            <a:r>
              <a:rPr lang="en-US" altLang="ko-KR" sz="1100" dirty="0"/>
              <a:t>    Material </a:t>
            </a:r>
            <a:r>
              <a:rPr lang="en-US" altLang="ko-KR" sz="1100" dirty="0" err="1"/>
              <a:t>m_GroundMaterial</a:t>
            </a:r>
            <a:r>
              <a:rPr lang="en-US" altLang="ko-KR" sz="1100" dirty="0"/>
              <a:t>; //cached on Awake()</a:t>
            </a:r>
            <a:endParaRPr lang="ko-KR" altLang="en-US" sz="1100" dirty="0"/>
          </a:p>
          <a:p>
            <a:r>
              <a:rPr lang="en-US" altLang="ko-KR" sz="1100" dirty="0"/>
              <a:t>    Renderer </a:t>
            </a:r>
            <a:r>
              <a:rPr lang="en-US" altLang="ko-KR" sz="1100" dirty="0" err="1"/>
              <a:t>m_GroundRenderer</a:t>
            </a:r>
            <a:r>
              <a:rPr lang="en-US" altLang="ko-KR" sz="1100" dirty="0"/>
              <a:t>;</a:t>
            </a:r>
            <a:endParaRPr lang="ko-KR" altLang="en-US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EnvironmentParameters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m_ResetParams</a:t>
            </a:r>
            <a:r>
              <a:rPr lang="en-US" altLang="ko-KR" sz="1100" dirty="0"/>
              <a:t>;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36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40"/>
            <a:ext cx="9813280" cy="50537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    void Awake()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m_PushBlockSettings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FindObjectOfType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PushBlockSettings</a:t>
            </a:r>
            <a:r>
              <a:rPr lang="en-US" altLang="ko-KR" sz="1600" dirty="0"/>
              <a:t>&gt;();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}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public override void Initialize()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goalDetect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block.GetComponent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GoalDetect</a:t>
            </a:r>
            <a:r>
              <a:rPr lang="en-US" altLang="ko-KR" sz="1600" dirty="0"/>
              <a:t>&gt;();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goalDetect.agent</a:t>
            </a:r>
            <a:r>
              <a:rPr lang="en-US" altLang="ko-KR" sz="1600" dirty="0"/>
              <a:t> = this;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m_AgentRb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GetComponent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Rigidbody</a:t>
            </a:r>
            <a:r>
              <a:rPr lang="en-US" altLang="ko-KR" sz="1600" dirty="0"/>
              <a:t>&gt;();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m_BlockRb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block.GetComponent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Rigidbody</a:t>
            </a:r>
            <a:r>
              <a:rPr lang="en-US" altLang="ko-KR" sz="1600" dirty="0"/>
              <a:t>&gt;();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areaBounds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ground.GetComponent</a:t>
            </a:r>
            <a:r>
              <a:rPr lang="en-US" altLang="ko-KR" sz="1600" dirty="0"/>
              <a:t>&lt;Collider&gt;().bounds;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m_GroundRenderer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ground.GetComponent</a:t>
            </a:r>
            <a:r>
              <a:rPr lang="en-US" altLang="ko-KR" sz="1600" dirty="0"/>
              <a:t>&lt;Renderer&gt;();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m_GroundMaterial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m_GroundRenderer.material</a:t>
            </a:r>
            <a:r>
              <a:rPr lang="en-US" altLang="ko-KR" sz="1600" dirty="0"/>
              <a:t>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m_ResetParams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Academy.Instance.EnvironmentParameters</a:t>
            </a:r>
            <a:r>
              <a:rPr lang="en-US" altLang="ko-KR" sz="1600" dirty="0"/>
              <a:t>;</a:t>
            </a:r>
          </a:p>
          <a:p>
            <a:endParaRPr lang="ko-KR" altLang="en-US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SetResetParameters</a:t>
            </a:r>
            <a:r>
              <a:rPr lang="en-US" altLang="ko-KR" sz="1600" dirty="0"/>
              <a:t>();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}</a:t>
            </a:r>
            <a:endParaRPr lang="ko-KR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2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9884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    public Vector3 </a:t>
            </a:r>
            <a:r>
              <a:rPr lang="en-US" altLang="ko-KR" sz="1400" dirty="0" err="1"/>
              <a:t>GetRandomSpawnPos</a:t>
            </a:r>
            <a:r>
              <a:rPr lang="en-US" altLang="ko-KR" sz="1400" dirty="0"/>
              <a:t>()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   var </a:t>
            </a:r>
            <a:r>
              <a:rPr lang="en-US" altLang="ko-KR" sz="1400" dirty="0" err="1"/>
              <a:t>foundNewSpawnLocation</a:t>
            </a:r>
            <a:r>
              <a:rPr lang="en-US" altLang="ko-KR" sz="1400" dirty="0"/>
              <a:t> = false;</a:t>
            </a:r>
          </a:p>
          <a:p>
            <a:r>
              <a:rPr lang="en-US" altLang="ko-KR" sz="1400" dirty="0"/>
              <a:t>        var </a:t>
            </a:r>
            <a:r>
              <a:rPr lang="en-US" altLang="ko-KR" sz="1400" dirty="0" err="1"/>
              <a:t>randomSpawnPos</a:t>
            </a:r>
            <a:r>
              <a:rPr lang="en-US" altLang="ko-KR" sz="1400" dirty="0"/>
              <a:t> = Vector3.zero;</a:t>
            </a:r>
          </a:p>
          <a:p>
            <a:r>
              <a:rPr lang="en-US" altLang="ko-KR" sz="1400" dirty="0"/>
              <a:t>        while (</a:t>
            </a:r>
            <a:r>
              <a:rPr lang="en-US" altLang="ko-KR" sz="1400" dirty="0" err="1"/>
              <a:t>foundNewSpawnLocation</a:t>
            </a:r>
            <a:r>
              <a:rPr lang="en-US" altLang="ko-KR" sz="1400" dirty="0"/>
              <a:t> == false)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       var </a:t>
            </a:r>
            <a:r>
              <a:rPr lang="en-US" altLang="ko-KR" sz="1400" dirty="0" err="1"/>
              <a:t>randomPosX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Random.Range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areaBounds.extents.x</a:t>
            </a:r>
            <a:r>
              <a:rPr lang="en-US" altLang="ko-KR" sz="1400" dirty="0"/>
              <a:t> * 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m_PushBlockSettings.spawnAreaMarginMultiplier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areaBounds.extents.x</a:t>
            </a:r>
            <a:r>
              <a:rPr lang="en-US" altLang="ko-KR" sz="1400" dirty="0"/>
              <a:t> *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m_PushBlockSettings.spawnAreaMarginMultiplier</a:t>
            </a:r>
            <a:r>
              <a:rPr lang="en-US" altLang="ko-KR" sz="1400" dirty="0"/>
              <a:t>);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    var </a:t>
            </a:r>
            <a:r>
              <a:rPr lang="en-US" altLang="ko-KR" sz="1400" dirty="0" err="1"/>
              <a:t>randomPosZ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Random.Range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areaBounds.extents.z</a:t>
            </a:r>
            <a:r>
              <a:rPr lang="en-US" altLang="ko-KR" sz="1400" dirty="0"/>
              <a:t> *  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m_PushBlockSettings.spawnAreaMarginMultiplier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areaBounds.extents.z</a:t>
            </a:r>
            <a:r>
              <a:rPr lang="en-US" altLang="ko-KR" sz="1400" dirty="0"/>
              <a:t> * </a:t>
            </a:r>
          </a:p>
          <a:p>
            <a:r>
              <a:rPr lang="en-US" altLang="ko-KR" sz="1400" dirty="0"/>
              <a:t>                                          </a:t>
            </a:r>
            <a:r>
              <a:rPr lang="en-US" altLang="ko-KR" sz="1400" dirty="0" err="1"/>
              <a:t>m_PushBlockSettings.spawnAreaMarginMultiplier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randomSpawnPos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ground.transform.position</a:t>
            </a:r>
            <a:r>
              <a:rPr lang="en-US" altLang="ko-KR" sz="1400" dirty="0"/>
              <a:t> + new Vector3(</a:t>
            </a:r>
            <a:r>
              <a:rPr lang="en-US" altLang="ko-KR" sz="1400" dirty="0" err="1"/>
              <a:t>randomPosX</a:t>
            </a:r>
            <a:r>
              <a:rPr lang="en-US" altLang="ko-KR" sz="1400" dirty="0"/>
              <a:t>, 1f, </a:t>
            </a:r>
            <a:r>
              <a:rPr lang="en-US" altLang="ko-KR" sz="1400" dirty="0" err="1"/>
              <a:t>randomPosZ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if (</a:t>
            </a:r>
            <a:r>
              <a:rPr lang="en-US" altLang="ko-KR" sz="1400" dirty="0" err="1"/>
              <a:t>Physics.CheckBox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randomSpawnPos</a:t>
            </a:r>
            <a:r>
              <a:rPr lang="en-US" altLang="ko-KR" sz="1400" dirty="0"/>
              <a:t>, new Vector3(2.5f, 0.01f, 2.5f)) == false)</a:t>
            </a:r>
          </a:p>
          <a:p>
            <a:r>
              <a:rPr lang="ko-KR" altLang="en-US" sz="1400" dirty="0"/>
              <a:t>           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foundNewSpawnLocation</a:t>
            </a:r>
            <a:r>
              <a:rPr lang="en-US" altLang="ko-KR" sz="1400" dirty="0"/>
              <a:t> = true;</a:t>
            </a:r>
          </a:p>
          <a:p>
            <a:r>
              <a:rPr lang="ko-KR" altLang="en-US" sz="1400" dirty="0"/>
              <a:t>            </a:t>
            </a:r>
            <a:r>
              <a:rPr lang="en-US" altLang="ko-KR" sz="1400" dirty="0"/>
              <a:t>}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        return </a:t>
            </a:r>
            <a:r>
              <a:rPr lang="en-US" altLang="ko-KR" sz="1400" dirty="0" err="1"/>
              <a:t>randomSpawnPos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6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5538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public void </a:t>
            </a:r>
            <a:r>
              <a:rPr lang="en-US" altLang="ko-KR" dirty="0" err="1"/>
              <a:t>ScoredAGoal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AddReward</a:t>
            </a:r>
            <a:r>
              <a:rPr lang="en-US" altLang="ko-KR" dirty="0"/>
              <a:t>(5f);</a:t>
            </a:r>
            <a:endParaRPr lang="ko-KR" altLang="en-US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EndEpisode</a:t>
            </a:r>
            <a:r>
              <a:rPr lang="en-US" altLang="ko-KR" dirty="0"/>
              <a:t>();</a:t>
            </a:r>
            <a:endParaRPr lang="ko-KR" altLang="en-US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StartCoroutine</a:t>
            </a:r>
            <a:r>
              <a:rPr lang="en-US" altLang="ko-KR" dirty="0"/>
              <a:t>(</a:t>
            </a:r>
            <a:r>
              <a:rPr lang="en-US" altLang="ko-KR" dirty="0" err="1"/>
              <a:t>GoalScoredSwapGroundMaterial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                 </a:t>
            </a:r>
            <a:r>
              <a:rPr lang="en-US" altLang="ko-KR" dirty="0" err="1"/>
              <a:t>m_PushBlockSettings.goalScoredMaterial</a:t>
            </a:r>
            <a:r>
              <a:rPr lang="en-US" altLang="ko-KR" dirty="0"/>
              <a:t>, 0.5f));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IEnumerator</a:t>
            </a:r>
            <a:r>
              <a:rPr lang="en-US" altLang="ko-KR" dirty="0"/>
              <a:t> </a:t>
            </a:r>
            <a:r>
              <a:rPr lang="en-US" altLang="ko-KR" dirty="0" err="1"/>
              <a:t>GoalScoredSwapGroundMaterial</a:t>
            </a:r>
            <a:r>
              <a:rPr lang="en-US" altLang="ko-KR" dirty="0"/>
              <a:t>(Material mat, float time)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m_GroundRenderer.material</a:t>
            </a:r>
            <a:r>
              <a:rPr lang="en-US" altLang="ko-KR" dirty="0"/>
              <a:t> = mat;</a:t>
            </a:r>
          </a:p>
          <a:p>
            <a:r>
              <a:rPr lang="en-US" altLang="ko-KR" dirty="0"/>
              <a:t>        yield return new </a:t>
            </a:r>
            <a:r>
              <a:rPr lang="en-US" altLang="ko-KR" dirty="0" err="1"/>
              <a:t>WaitForSeconds</a:t>
            </a:r>
            <a:r>
              <a:rPr lang="en-US" altLang="ko-KR" dirty="0"/>
              <a:t>(time); // Wait for 2 sec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m_GroundRenderer.material</a:t>
            </a:r>
            <a:r>
              <a:rPr lang="en-US" altLang="ko-KR" dirty="0"/>
              <a:t> = </a:t>
            </a:r>
            <a:r>
              <a:rPr lang="en-US" altLang="ko-KR" dirty="0" err="1"/>
              <a:t>m_GroundMaterial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  <a:endParaRPr lang="ko-KR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2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40"/>
            <a:ext cx="9905998" cy="47168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/>
              <a:t>    public void </a:t>
            </a:r>
            <a:r>
              <a:rPr lang="en-US" altLang="ko-KR" sz="900" dirty="0" err="1"/>
              <a:t>MoveAgent</a:t>
            </a:r>
            <a:r>
              <a:rPr lang="en-US" altLang="ko-KR" sz="900" dirty="0"/>
              <a:t>(float[] act)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{</a:t>
            </a:r>
          </a:p>
          <a:p>
            <a:r>
              <a:rPr lang="en-US" altLang="ko-KR" sz="900" dirty="0"/>
              <a:t>        var 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= Vector3.zero;</a:t>
            </a:r>
          </a:p>
          <a:p>
            <a:r>
              <a:rPr lang="en-US" altLang="ko-KR" sz="900" dirty="0"/>
              <a:t>        var </a:t>
            </a:r>
            <a:r>
              <a:rPr lang="en-US" altLang="ko-KR" sz="900" dirty="0" err="1"/>
              <a:t>rotateDir</a:t>
            </a:r>
            <a:r>
              <a:rPr lang="en-US" altLang="ko-KR" sz="900" dirty="0"/>
              <a:t> = Vector3.zero;</a:t>
            </a:r>
          </a:p>
          <a:p>
            <a:endParaRPr lang="ko-KR" altLang="en-US" sz="900" dirty="0"/>
          </a:p>
          <a:p>
            <a:r>
              <a:rPr lang="en-US" altLang="ko-KR" sz="900" dirty="0"/>
              <a:t>        var action = </a:t>
            </a:r>
            <a:r>
              <a:rPr lang="en-US" altLang="ko-KR" sz="900" dirty="0" err="1"/>
              <a:t>Mathf.FloorToInt</a:t>
            </a:r>
            <a:r>
              <a:rPr lang="en-US" altLang="ko-KR" sz="900" dirty="0"/>
              <a:t>(act[0]);</a:t>
            </a:r>
          </a:p>
          <a:p>
            <a:endParaRPr lang="ko-KR" altLang="en-US" sz="900" dirty="0"/>
          </a:p>
          <a:p>
            <a:r>
              <a:rPr lang="en-US" altLang="ko-KR" sz="900" dirty="0"/>
              <a:t>        switch (action)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/>
              <a:t>{</a:t>
            </a:r>
          </a:p>
          <a:p>
            <a:r>
              <a:rPr lang="en-US" altLang="ko-KR" sz="900" dirty="0"/>
              <a:t>            case 1: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transform.forward</a:t>
            </a:r>
            <a:r>
              <a:rPr lang="en-US" altLang="ko-KR" sz="900" dirty="0"/>
              <a:t> * 1f;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en-US" altLang="ko-KR" sz="900" dirty="0"/>
              <a:t>            case 2: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transform.forward</a:t>
            </a:r>
            <a:r>
              <a:rPr lang="en-US" altLang="ko-KR" sz="900" dirty="0"/>
              <a:t> * -1f;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en-US" altLang="ko-KR" sz="900" dirty="0"/>
              <a:t>            case 3: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rotateDir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transform.up</a:t>
            </a:r>
            <a:r>
              <a:rPr lang="en-US" altLang="ko-KR" sz="900" dirty="0"/>
              <a:t> * 1f;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en-US" altLang="ko-KR" sz="900" dirty="0"/>
              <a:t>            case 4: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rotateDir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transform.up</a:t>
            </a:r>
            <a:r>
              <a:rPr lang="en-US" altLang="ko-KR" sz="900" dirty="0"/>
              <a:t> * -1f;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en-US" altLang="ko-KR" sz="900" dirty="0"/>
              <a:t>            case 5: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transform.right</a:t>
            </a:r>
            <a:r>
              <a:rPr lang="en-US" altLang="ko-KR" sz="900" dirty="0"/>
              <a:t> * -0.75f;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en-US" altLang="ko-KR" sz="900" dirty="0"/>
              <a:t>            case 6: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= </a:t>
            </a:r>
            <a:r>
              <a:rPr lang="en-US" altLang="ko-KR" sz="900" dirty="0" err="1"/>
              <a:t>transform.right</a:t>
            </a:r>
            <a:r>
              <a:rPr lang="en-US" altLang="ko-KR" sz="900" dirty="0"/>
              <a:t> * 0.75f;</a:t>
            </a:r>
          </a:p>
          <a:p>
            <a:r>
              <a:rPr lang="en-US" altLang="ko-KR" sz="900" dirty="0"/>
              <a:t>                break;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/>
              <a:t>}</a:t>
            </a:r>
          </a:p>
          <a:p>
            <a:endParaRPr lang="ko-KR" altLang="en-US" sz="900" dirty="0"/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transform.Rotate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rotateDir</a:t>
            </a:r>
            <a:r>
              <a:rPr lang="en-US" altLang="ko-KR" sz="900" dirty="0"/>
              <a:t>, </a:t>
            </a:r>
            <a:r>
              <a:rPr lang="en-US" altLang="ko-KR" sz="900" dirty="0" err="1"/>
              <a:t>Time.fixedDeltaTime</a:t>
            </a:r>
            <a:r>
              <a:rPr lang="en-US" altLang="ko-KR" sz="900" dirty="0"/>
              <a:t> * 200f);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m_AgentRb.AddForce</a:t>
            </a:r>
            <a:r>
              <a:rPr lang="en-US" altLang="ko-KR" sz="900" dirty="0"/>
              <a:t>(</a:t>
            </a:r>
            <a:r>
              <a:rPr lang="en-US" altLang="ko-KR" sz="900" dirty="0" err="1"/>
              <a:t>dirToGo</a:t>
            </a:r>
            <a:r>
              <a:rPr lang="en-US" altLang="ko-KR" sz="900" dirty="0"/>
              <a:t> * </a:t>
            </a:r>
            <a:r>
              <a:rPr lang="en-US" altLang="ko-KR" sz="900" dirty="0" err="1"/>
              <a:t>m_PushBlockSettings.agentRunSpeed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        </a:t>
            </a:r>
            <a:r>
              <a:rPr lang="en-US" altLang="ko-KR" sz="900" dirty="0" err="1"/>
              <a:t>ForceMode.VelocityChange</a:t>
            </a:r>
            <a:r>
              <a:rPr lang="en-US" altLang="ko-KR" sz="900" dirty="0"/>
              <a:t>);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  <a:endParaRPr lang="ko-KR" alt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537E5-D348-4494-BEE6-B20557B4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729F7-69E5-42D8-9456-4E1E510DA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생성 및 배치</a:t>
            </a:r>
            <a:endParaRPr lang="en-US" altLang="ko-KR" dirty="0"/>
          </a:p>
          <a:p>
            <a:r>
              <a:rPr lang="en-US" altLang="ko-KR" dirty="0"/>
              <a:t>Agent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스크립트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생성 및 테스트</a:t>
            </a:r>
            <a:endParaRPr lang="en-US" altLang="ko-KR" dirty="0"/>
          </a:p>
          <a:p>
            <a:r>
              <a:rPr lang="ko-KR" altLang="en-US" dirty="0"/>
              <a:t>더 해보기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AF091-B62A-472B-9514-E6AC5EA4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6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40"/>
            <a:ext cx="9905998" cy="47168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    public override void </a:t>
            </a:r>
            <a:r>
              <a:rPr lang="en-US" altLang="ko-KR" sz="1100" dirty="0" err="1"/>
              <a:t>OnActionReceived</a:t>
            </a:r>
            <a:r>
              <a:rPr lang="en-US" altLang="ko-KR" sz="1100" dirty="0"/>
              <a:t>(float[] </a:t>
            </a:r>
            <a:r>
              <a:rPr lang="en-US" altLang="ko-KR" sz="1100" dirty="0" err="1"/>
              <a:t>vectorAction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MoveAgent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vectorAction</a:t>
            </a:r>
            <a:r>
              <a:rPr lang="en-US" altLang="ko-KR" sz="1100" dirty="0"/>
              <a:t>);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AddReward</a:t>
            </a:r>
            <a:r>
              <a:rPr lang="en-US" altLang="ko-KR" sz="1100" dirty="0"/>
              <a:t>(-1f / </a:t>
            </a:r>
            <a:r>
              <a:rPr lang="en-US" altLang="ko-KR" sz="1100" dirty="0" err="1"/>
              <a:t>MaxStep</a:t>
            </a:r>
            <a:r>
              <a:rPr lang="en-US" altLang="ko-KR" sz="1100" dirty="0"/>
              <a:t>);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endParaRPr lang="ko-KR" altLang="en-US" sz="1100" dirty="0"/>
          </a:p>
          <a:p>
            <a:r>
              <a:rPr lang="en-US" altLang="ko-KR" sz="1100" dirty="0"/>
              <a:t>    public override void Heuristic(float[]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[0] = 0;</a:t>
            </a:r>
          </a:p>
          <a:p>
            <a:r>
              <a:rPr lang="en-US" altLang="ko-KR" sz="1100" dirty="0"/>
              <a:t>        if (</a:t>
            </a:r>
            <a:r>
              <a:rPr lang="en-US" altLang="ko-KR" sz="1100" dirty="0" err="1"/>
              <a:t>Input.GetKey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KeyCode.D</a:t>
            </a:r>
            <a:r>
              <a:rPr lang="en-US" altLang="ko-KR" sz="1100" dirty="0"/>
              <a:t>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[0] = 3;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    else if (</a:t>
            </a:r>
            <a:r>
              <a:rPr lang="en-US" altLang="ko-KR" sz="1100" dirty="0" err="1"/>
              <a:t>Input.GetKey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KeyCode.W</a:t>
            </a:r>
            <a:r>
              <a:rPr lang="en-US" altLang="ko-KR" sz="1100" dirty="0"/>
              <a:t>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[0] = 1;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    else if (</a:t>
            </a:r>
            <a:r>
              <a:rPr lang="en-US" altLang="ko-KR" sz="1100" dirty="0" err="1"/>
              <a:t>Input.GetKey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KeyCode.A</a:t>
            </a:r>
            <a:r>
              <a:rPr lang="en-US" altLang="ko-KR" sz="1100" dirty="0"/>
              <a:t>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[0] = 4;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    else if (</a:t>
            </a:r>
            <a:r>
              <a:rPr lang="en-US" altLang="ko-KR" sz="1100" dirty="0" err="1"/>
              <a:t>Input.GetKey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KeyCode.S</a:t>
            </a:r>
            <a:r>
              <a:rPr lang="en-US" altLang="ko-KR" sz="1100" dirty="0"/>
              <a:t>))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actionsOut</a:t>
            </a:r>
            <a:r>
              <a:rPr lang="en-US" altLang="ko-KR" sz="1100" dirty="0"/>
              <a:t>[0] = 2;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}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99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8979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    void </a:t>
            </a:r>
            <a:r>
              <a:rPr lang="en-US" altLang="ko-KR" sz="1400" dirty="0" err="1"/>
              <a:t>ResetBlock</a:t>
            </a:r>
            <a:r>
              <a:rPr lang="en-US" altLang="ko-KR" sz="1400" dirty="0"/>
              <a:t>()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block.transform.position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GetRandomSpawnPos</a:t>
            </a:r>
            <a:r>
              <a:rPr lang="en-US" altLang="ko-KR" sz="1400" dirty="0"/>
              <a:t>();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m_BlockRb.velocity</a:t>
            </a:r>
            <a:r>
              <a:rPr lang="en-US" altLang="ko-KR" sz="1400" dirty="0"/>
              <a:t> = Vector3.zero;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m_BlockRb.angularVelocity</a:t>
            </a:r>
            <a:r>
              <a:rPr lang="en-US" altLang="ko-KR" sz="1400" dirty="0"/>
              <a:t> = Vector3.zero;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public override void </a:t>
            </a:r>
            <a:r>
              <a:rPr lang="en-US" altLang="ko-KR" sz="1400" dirty="0" err="1"/>
              <a:t>OnEpisodeBegin</a:t>
            </a:r>
            <a:r>
              <a:rPr lang="en-US" altLang="ko-KR" sz="1400" dirty="0"/>
              <a:t>()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   var rotation = </a:t>
            </a:r>
            <a:r>
              <a:rPr lang="en-US" altLang="ko-KR" sz="1400" dirty="0" err="1"/>
              <a:t>Random.Range</a:t>
            </a:r>
            <a:r>
              <a:rPr lang="en-US" altLang="ko-KR" sz="1400" dirty="0"/>
              <a:t>(0, 4);</a:t>
            </a:r>
          </a:p>
          <a:p>
            <a:r>
              <a:rPr lang="en-US" altLang="ko-KR" sz="1400" dirty="0"/>
              <a:t>        var </a:t>
            </a:r>
            <a:r>
              <a:rPr lang="en-US" altLang="ko-KR" sz="1400" dirty="0" err="1"/>
              <a:t>rotationAngle</a:t>
            </a:r>
            <a:r>
              <a:rPr lang="en-US" altLang="ko-KR" sz="1400" dirty="0"/>
              <a:t> = rotation * 90f;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area.transform.Rotate</a:t>
            </a:r>
            <a:r>
              <a:rPr lang="en-US" altLang="ko-KR" sz="1400" dirty="0"/>
              <a:t>(new Vector3(0f, </a:t>
            </a:r>
            <a:r>
              <a:rPr lang="en-US" altLang="ko-KR" sz="1400" dirty="0" err="1"/>
              <a:t>rotationAngle</a:t>
            </a:r>
            <a:r>
              <a:rPr lang="en-US" altLang="ko-KR" sz="1400" dirty="0"/>
              <a:t>, 0f));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ResetBlock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transform.position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GetRandomSpawnPos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m_AgentRb.velocity</a:t>
            </a:r>
            <a:r>
              <a:rPr lang="en-US" altLang="ko-KR" sz="1400" dirty="0"/>
              <a:t> = Vector3.zero;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m_AgentRb.angularVelocity</a:t>
            </a:r>
            <a:r>
              <a:rPr lang="en-US" altLang="ko-KR" sz="1400" dirty="0"/>
              <a:t> = Vector3.zero;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SetResetParameters</a:t>
            </a:r>
            <a:r>
              <a:rPr lang="en-US" altLang="ko-KR" sz="1400" dirty="0"/>
              <a:t>();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  <a:endParaRPr lang="ko-KR" altLang="en-US" sz="5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0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1413" y="1276539"/>
            <a:ext cx="9905998" cy="47802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 public void </a:t>
            </a:r>
            <a:r>
              <a:rPr lang="en-US" altLang="ko-KR" sz="1200" dirty="0" err="1"/>
              <a:t>SetGroundMaterialFriction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var </a:t>
            </a:r>
            <a:r>
              <a:rPr lang="en-US" altLang="ko-KR" sz="1200" dirty="0" err="1"/>
              <a:t>groundCollider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ground.GetComponent</a:t>
            </a:r>
            <a:r>
              <a:rPr lang="en-US" altLang="ko-KR" sz="1200" dirty="0"/>
              <a:t>&lt;Collider&gt;();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groundCollider.material.dynamicFriction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m_ResetParams.GetWithDefault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dynamic_friction</a:t>
            </a:r>
            <a:r>
              <a:rPr lang="en-US" altLang="ko-KR" sz="1200" dirty="0"/>
              <a:t>", 0);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groundCollider.material.staticFriction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m_ResetParams.GetWithDefault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static_friction</a:t>
            </a:r>
            <a:r>
              <a:rPr lang="en-US" altLang="ko-KR" sz="1200" dirty="0"/>
              <a:t>", 0);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public void </a:t>
            </a:r>
            <a:r>
              <a:rPr lang="en-US" altLang="ko-KR" sz="1200" dirty="0" err="1"/>
              <a:t>SetBlockProperties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var scale = </a:t>
            </a:r>
            <a:r>
              <a:rPr lang="en-US" altLang="ko-KR" sz="1200" dirty="0" err="1"/>
              <a:t>m_ResetParams.GetWithDefault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block_scale</a:t>
            </a:r>
            <a:r>
              <a:rPr lang="en-US" altLang="ko-KR" sz="1200" dirty="0"/>
              <a:t>", 2);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m_BlockRb.transform.localScale</a:t>
            </a:r>
            <a:r>
              <a:rPr lang="en-US" altLang="ko-KR" sz="1200" dirty="0"/>
              <a:t> = new Vector3(scale, 0.75f, scale);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m_BlockRb.drag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m_ResetParams.GetWithDefault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block_drag</a:t>
            </a:r>
            <a:r>
              <a:rPr lang="en-US" altLang="ko-KR" sz="1200" dirty="0"/>
              <a:t>", 0.5f);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    void </a:t>
            </a:r>
            <a:r>
              <a:rPr lang="en-US" altLang="ko-KR" sz="1200" dirty="0" err="1"/>
              <a:t>SetResetParameters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SetGroundMaterialFriction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SetBlockProperties</a:t>
            </a:r>
            <a:r>
              <a:rPr lang="en-US" altLang="ko-KR" sz="1200" dirty="0"/>
              <a:t>();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  <a:endParaRPr lang="ko-KR" altLang="en-US" sz="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8BB28-5BC3-4426-8209-A4FB37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PushAgentBasic</a:t>
            </a:r>
            <a:r>
              <a:rPr lang="en-US" altLang="ko-KR" dirty="0"/>
              <a:t> </a:t>
            </a:r>
            <a:r>
              <a:rPr lang="ko-KR" altLang="en-US" dirty="0"/>
              <a:t>스크립트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35D6D-EAC9-4883-B79F-8FED13DE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Agent (Script) </a:t>
            </a:r>
            <a:r>
              <a:rPr lang="ko-KR" altLang="en-US" dirty="0"/>
              <a:t>컴포넌트는 삭제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Push Agent Basic(Script)</a:t>
            </a:r>
            <a:r>
              <a:rPr lang="ko-KR" altLang="en-US" dirty="0"/>
              <a:t>컴포넌트를 수정한다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8FF8A-80F6-45FE-9343-4591F6E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95769-44BB-4E3F-A922-42F5C531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" t="3469" r="174" b="6536"/>
          <a:stretch/>
        </p:blipFill>
        <p:spPr>
          <a:xfrm>
            <a:off x="1982708" y="1837852"/>
            <a:ext cx="3974475" cy="9215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753864-073E-4CF7-966F-3DC14EBC9461}"/>
              </a:ext>
            </a:extLst>
          </p:cNvPr>
          <p:cNvSpPr/>
          <p:nvPr/>
        </p:nvSpPr>
        <p:spPr>
          <a:xfrm>
            <a:off x="5650428" y="1828799"/>
            <a:ext cx="288649" cy="262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0224B1-24D7-4FC0-9697-60BCE3469506}"/>
              </a:ext>
            </a:extLst>
          </p:cNvPr>
          <p:cNvSpPr/>
          <p:nvPr/>
        </p:nvSpPr>
        <p:spPr>
          <a:xfrm>
            <a:off x="6983313" y="2049633"/>
            <a:ext cx="2880067" cy="4979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Remove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Component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96AC61C-65D0-4F7C-B2CD-F49C39CFF34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39077" y="1960075"/>
            <a:ext cx="1044236" cy="338528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AFD9-737B-4EFC-99B5-EA5CAC77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04" y="3555837"/>
            <a:ext cx="8642696" cy="27927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26210F-490C-4ADD-8357-9B4D4E1D292E}"/>
              </a:ext>
            </a:extLst>
          </p:cNvPr>
          <p:cNvSpPr/>
          <p:nvPr/>
        </p:nvSpPr>
        <p:spPr>
          <a:xfrm>
            <a:off x="8423346" y="5441133"/>
            <a:ext cx="1716535" cy="699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FF67A7-B4AA-4248-A6F9-2FF1DD2CFE06}"/>
              </a:ext>
            </a:extLst>
          </p:cNvPr>
          <p:cNvCxnSpPr/>
          <p:nvPr/>
        </p:nvCxnSpPr>
        <p:spPr>
          <a:xfrm>
            <a:off x="2480650" y="4608214"/>
            <a:ext cx="5942696" cy="1272545"/>
          </a:xfrm>
          <a:prstGeom prst="bentConnector3">
            <a:avLst>
              <a:gd name="adj1" fmla="val 55027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0EDC59E-0C7D-4454-BE15-0E22C052A7A4}"/>
              </a:ext>
            </a:extLst>
          </p:cNvPr>
          <p:cNvCxnSpPr/>
          <p:nvPr/>
        </p:nvCxnSpPr>
        <p:spPr>
          <a:xfrm>
            <a:off x="2616451" y="4744016"/>
            <a:ext cx="5806895" cy="827051"/>
          </a:xfrm>
          <a:prstGeom prst="bentConnector3">
            <a:avLst>
              <a:gd name="adj1" fmla="val 59666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44DE880-6F51-4E8A-83AC-48EE45D37644}"/>
              </a:ext>
            </a:extLst>
          </p:cNvPr>
          <p:cNvCxnSpPr/>
          <p:nvPr/>
        </p:nvCxnSpPr>
        <p:spPr>
          <a:xfrm>
            <a:off x="2924269" y="4348367"/>
            <a:ext cx="5499077" cy="1358502"/>
          </a:xfrm>
          <a:prstGeom prst="bentConnector3">
            <a:avLst>
              <a:gd name="adj1" fmla="val 6531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868DDE1-70A6-4D9A-BC2B-01813BC82CBF}"/>
              </a:ext>
            </a:extLst>
          </p:cNvPr>
          <p:cNvCxnSpPr>
            <a:cxnSpLocks/>
          </p:cNvCxnSpPr>
          <p:nvPr/>
        </p:nvCxnSpPr>
        <p:spPr>
          <a:xfrm>
            <a:off x="2607398" y="5010152"/>
            <a:ext cx="5815948" cy="1022790"/>
          </a:xfrm>
          <a:prstGeom prst="bentConnector3">
            <a:avLst>
              <a:gd name="adj1" fmla="val 20423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2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5A23-26B3-460A-880F-62BDEE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Ray Perception Sensor 3D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57463-9A94-438E-B8EC-A83A6D8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6933"/>
            <a:ext cx="9905999" cy="4504268"/>
          </a:xfrm>
        </p:spPr>
        <p:txBody>
          <a:bodyPr/>
          <a:lstStyle/>
          <a:p>
            <a:r>
              <a:rPr lang="en-US" altLang="ko-KR" dirty="0"/>
              <a:t>Agent</a:t>
            </a:r>
            <a:r>
              <a:rPr lang="ko-KR" altLang="en-US" dirty="0"/>
              <a:t>에서 </a:t>
            </a:r>
            <a:r>
              <a:rPr lang="en-US" altLang="ko-KR" dirty="0"/>
              <a:t>Add Component</a:t>
            </a:r>
            <a:r>
              <a:rPr lang="ko-KR" altLang="en-US" dirty="0"/>
              <a:t>하여 </a:t>
            </a:r>
            <a:r>
              <a:rPr lang="en-US" altLang="ko-KR" dirty="0"/>
              <a:t>Ray Perception Sensor 3D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추가한 후 다음과 같이 수정한다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E8CD6-F66C-4776-A2A1-031E7936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B7D0F-5D38-4BDA-93E7-E96097AF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12" y="2354368"/>
            <a:ext cx="3628459" cy="3918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CEDECF-D0D6-4412-8072-E4E9FE9F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95" y="2354368"/>
            <a:ext cx="3628458" cy="39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4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756C7-423F-4D92-9446-3749DEE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GoalDetect</a:t>
            </a:r>
            <a:r>
              <a:rPr lang="en-US" altLang="ko-KR" dirty="0"/>
              <a:t> </a:t>
            </a:r>
            <a:r>
              <a:rPr lang="ko-KR" altLang="en-US" dirty="0"/>
              <a:t>스크립트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5E093-494A-4942-B822-0DD5E6D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0D7DB-6AA8-4C98-9C6D-25D9EC4F6B50}"/>
              </a:ext>
            </a:extLst>
          </p:cNvPr>
          <p:cNvSpPr/>
          <p:nvPr/>
        </p:nvSpPr>
        <p:spPr>
          <a:xfrm>
            <a:off x="1143001" y="1345980"/>
            <a:ext cx="9905998" cy="41193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GoalDetect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HideInInspector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PushAgentBasic</a:t>
            </a:r>
            <a:r>
              <a:rPr lang="en-US" altLang="ko-KR" dirty="0"/>
              <a:t> agent; </a:t>
            </a:r>
          </a:p>
          <a:p>
            <a:endParaRPr lang="ko-KR" altLang="en-US" dirty="0"/>
          </a:p>
          <a:p>
            <a:r>
              <a:rPr lang="en-US" altLang="ko-KR" dirty="0"/>
              <a:t>    void </a:t>
            </a:r>
            <a:r>
              <a:rPr lang="en-US" altLang="ko-KR" dirty="0" err="1"/>
              <a:t>OnCollisionEnter</a:t>
            </a:r>
            <a:r>
              <a:rPr lang="en-US" altLang="ko-KR" dirty="0"/>
              <a:t>(Collision col)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if (</a:t>
            </a:r>
            <a:r>
              <a:rPr lang="en-US" altLang="ko-KR" dirty="0" err="1"/>
              <a:t>col.gameObject.CompareTag</a:t>
            </a:r>
            <a:r>
              <a:rPr lang="en-US" altLang="ko-KR" dirty="0"/>
              <a:t>("goal"))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agent.ScoredAGoal</a:t>
            </a:r>
            <a:r>
              <a:rPr lang="en-US" altLang="ko-KR" dirty="0"/>
              <a:t>();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F66252-6502-4B5F-9B68-FC78A0F49F12}"/>
              </a:ext>
            </a:extLst>
          </p:cNvPr>
          <p:cNvSpPr txBox="1"/>
          <p:nvPr/>
        </p:nvSpPr>
        <p:spPr>
          <a:xfrm>
            <a:off x="1141413" y="5631255"/>
            <a:ext cx="990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Block </a:t>
            </a:r>
            <a:r>
              <a:rPr lang="ko-KR" altLang="en-US" sz="2000" dirty="0">
                <a:solidFill>
                  <a:srgbClr val="FF0000"/>
                </a:solidFill>
              </a:rPr>
              <a:t>오브젝트에 </a:t>
            </a:r>
            <a:r>
              <a:rPr lang="en-US" altLang="ko-KR" sz="2000" dirty="0" err="1">
                <a:solidFill>
                  <a:srgbClr val="FF0000"/>
                </a:solidFill>
              </a:rPr>
              <a:t>GoalDetect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스크립트를 연결한다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3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509E7C2-58C0-4F9D-BC22-A3FF72C0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/>
              <a:t>및 테스트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A0A1DE-7533-46A7-826B-77FED1E6D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94186-BD18-413D-AD0A-C2552288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915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3218A2-83D9-4A96-85F9-6EE8AF22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주어진 모델 넣고 테스트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92FC4B-75A8-4DF8-B3EC-099F4B0B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Assets/ML-Agents/Examples/</a:t>
            </a:r>
            <a:r>
              <a:rPr lang="en-US" altLang="ko-KR" dirty="0" err="1"/>
              <a:t>PushBlock</a:t>
            </a:r>
            <a:r>
              <a:rPr lang="en-US" altLang="ko-KR" dirty="0"/>
              <a:t>/</a:t>
            </a:r>
            <a:r>
              <a:rPr lang="en-US" altLang="ko-KR" dirty="0" err="1"/>
              <a:t>TFModels</a:t>
            </a:r>
            <a:r>
              <a:rPr lang="ko-KR" altLang="en-US" dirty="0"/>
              <a:t>에서 </a:t>
            </a:r>
            <a:r>
              <a:rPr lang="en-US" altLang="ko-KR" dirty="0" err="1"/>
              <a:t>PushBlock.nn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Behavior Parameters</a:t>
            </a:r>
            <a:r>
              <a:rPr lang="ko-KR" altLang="en-US" dirty="0"/>
              <a:t>의 </a:t>
            </a:r>
            <a:r>
              <a:rPr lang="en-US" altLang="ko-KR" dirty="0"/>
              <a:t>Model </a:t>
            </a:r>
            <a:r>
              <a:rPr lang="ko-KR" altLang="en-US" dirty="0"/>
              <a:t>항목에 연결한 후 플레이한다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91238-4925-43F2-A4F1-BD696614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1F75-0922-4A7B-A901-AB182726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98" y="2678333"/>
            <a:ext cx="7750698" cy="37365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A0E149-950B-41E4-B371-85CE6CA097F7}"/>
              </a:ext>
            </a:extLst>
          </p:cNvPr>
          <p:cNvSpPr/>
          <p:nvPr/>
        </p:nvSpPr>
        <p:spPr>
          <a:xfrm>
            <a:off x="8256760" y="4546614"/>
            <a:ext cx="1530036" cy="215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540B2-F9A8-441A-ACBB-8D01B0B66826}"/>
              </a:ext>
            </a:extLst>
          </p:cNvPr>
          <p:cNvSpPr/>
          <p:nvPr/>
        </p:nvSpPr>
        <p:spPr>
          <a:xfrm>
            <a:off x="3567065" y="5800254"/>
            <a:ext cx="543208" cy="623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10061B2-2385-4EFD-B68F-2916F7F27605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4110273" y="4654369"/>
            <a:ext cx="4146487" cy="1457732"/>
          </a:xfrm>
          <a:prstGeom prst="bentConnector3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1DFD45-1DA1-4C27-97FC-5EC45DB52330}"/>
              </a:ext>
            </a:extLst>
          </p:cNvPr>
          <p:cNvSpPr/>
          <p:nvPr/>
        </p:nvSpPr>
        <p:spPr>
          <a:xfrm>
            <a:off x="5423026" y="2687386"/>
            <a:ext cx="262550" cy="235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9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16C98-6D1E-480C-86D0-53F19D19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PushBlock.yaml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E5E5E-ECD4-4F29-9885-00B63B2C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6F31C-11FF-4481-A673-4DCCDB93C839}"/>
              </a:ext>
            </a:extLst>
          </p:cNvPr>
          <p:cNvSpPr txBox="1"/>
          <p:nvPr/>
        </p:nvSpPr>
        <p:spPr>
          <a:xfrm>
            <a:off x="1141412" y="1085959"/>
            <a:ext cx="50914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default:</a:t>
            </a:r>
          </a:p>
          <a:p>
            <a:r>
              <a:rPr lang="en-US" altLang="ko-KR" sz="1400" dirty="0"/>
              <a:t>    trainer: </a:t>
            </a:r>
            <a:r>
              <a:rPr lang="en-US" altLang="ko-KR" sz="1400" dirty="0" err="1"/>
              <a:t>ppo</a:t>
            </a:r>
            <a:endParaRPr lang="en-US" altLang="ko-KR" sz="1400" dirty="0"/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batch_size</a:t>
            </a:r>
            <a:r>
              <a:rPr lang="en-US" altLang="ko-KR" sz="1400" dirty="0"/>
              <a:t>: 1024</a:t>
            </a:r>
          </a:p>
          <a:p>
            <a:r>
              <a:rPr lang="en-US" altLang="ko-KR" sz="1400" dirty="0"/>
              <a:t>    beta: 5.0e-3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buffer_size</a:t>
            </a:r>
            <a:r>
              <a:rPr lang="en-US" altLang="ko-KR" sz="1400" dirty="0"/>
              <a:t>: 10240</a:t>
            </a:r>
          </a:p>
          <a:p>
            <a:r>
              <a:rPr lang="en-US" altLang="ko-KR" sz="1400" dirty="0"/>
              <a:t>    epsilon: 0.2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hidden_units</a:t>
            </a:r>
            <a:r>
              <a:rPr lang="en-US" altLang="ko-KR" sz="1400" dirty="0"/>
              <a:t>: 128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lambd</a:t>
            </a:r>
            <a:r>
              <a:rPr lang="en-US" altLang="ko-KR" sz="1400" dirty="0"/>
              <a:t>: 0.95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: 3.0e-4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learning_rate_schedule</a:t>
            </a:r>
            <a:r>
              <a:rPr lang="en-US" altLang="ko-KR" sz="1400" dirty="0"/>
              <a:t>: linear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max_steps</a:t>
            </a:r>
            <a:r>
              <a:rPr lang="en-US" altLang="ko-KR" sz="1400" dirty="0"/>
              <a:t>: 5.0e5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memory_size</a:t>
            </a:r>
            <a:r>
              <a:rPr lang="en-US" altLang="ko-KR" sz="1400" dirty="0"/>
              <a:t>: 128</a:t>
            </a:r>
          </a:p>
          <a:p>
            <a:r>
              <a:rPr lang="en-US" altLang="ko-KR" sz="1400" dirty="0"/>
              <a:t>    normalize: false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num_epoch</a:t>
            </a:r>
            <a:r>
              <a:rPr lang="en-US" altLang="ko-KR" sz="1400" dirty="0"/>
              <a:t>: 3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num_layers</a:t>
            </a:r>
            <a:r>
              <a:rPr lang="en-US" altLang="ko-KR" sz="1400" dirty="0"/>
              <a:t>: 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time_horizon</a:t>
            </a:r>
            <a:r>
              <a:rPr lang="en-US" altLang="ko-KR" sz="1400" dirty="0"/>
              <a:t>: 64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sequence_length</a:t>
            </a:r>
            <a:r>
              <a:rPr lang="en-US" altLang="ko-KR" sz="1400" dirty="0"/>
              <a:t>: 64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summary_freq</a:t>
            </a:r>
            <a:r>
              <a:rPr lang="en-US" altLang="ko-KR" sz="1400" dirty="0"/>
              <a:t>: 10000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use_recurrent</a:t>
            </a:r>
            <a:r>
              <a:rPr lang="en-US" altLang="ko-KR" sz="1400" dirty="0"/>
              <a:t>: false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vis_encode_type</a:t>
            </a:r>
            <a:r>
              <a:rPr lang="en-US" altLang="ko-KR" sz="1400" dirty="0"/>
              <a:t>: simple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reward_signals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        extrinsic:</a:t>
            </a:r>
          </a:p>
          <a:p>
            <a:r>
              <a:rPr lang="en-US" altLang="ko-KR" sz="1400" dirty="0"/>
              <a:t>            strength: 1.0</a:t>
            </a:r>
          </a:p>
          <a:p>
            <a:r>
              <a:rPr lang="en-US" altLang="ko-KR" sz="1400" dirty="0"/>
              <a:t>            gamma: 0.99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7864-8CD2-41C1-883C-F25242553946}"/>
              </a:ext>
            </a:extLst>
          </p:cNvPr>
          <p:cNvSpPr txBox="1"/>
          <p:nvPr/>
        </p:nvSpPr>
        <p:spPr>
          <a:xfrm>
            <a:off x="6487881" y="1085959"/>
            <a:ext cx="35614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PushBlock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max_steps</a:t>
            </a:r>
            <a:r>
              <a:rPr lang="en-US" altLang="ko-KR" sz="1400" dirty="0"/>
              <a:t>: 5000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batch_size</a:t>
            </a:r>
            <a:r>
              <a:rPr lang="en-US" altLang="ko-KR" sz="1400" dirty="0"/>
              <a:t>: 32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buffer_size</a:t>
            </a:r>
            <a:r>
              <a:rPr lang="en-US" altLang="ko-KR" sz="1400" dirty="0"/>
              <a:t>: 2048</a:t>
            </a:r>
          </a:p>
          <a:p>
            <a:r>
              <a:rPr lang="en-US" altLang="ko-KR" sz="1400" dirty="0"/>
              <a:t>    beta: 1.0e-2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hidden_units</a:t>
            </a:r>
            <a:r>
              <a:rPr lang="en-US" altLang="ko-KR" sz="1400" dirty="0"/>
              <a:t>: 256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summary_freq</a:t>
            </a:r>
            <a:r>
              <a:rPr lang="en-US" altLang="ko-KR" sz="1400" dirty="0"/>
              <a:t>: 60000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time_horizon</a:t>
            </a:r>
            <a:r>
              <a:rPr lang="en-US" altLang="ko-KR" sz="1400" dirty="0"/>
              <a:t>: 64</a:t>
            </a:r>
          </a:p>
          <a:p>
            <a:r>
              <a:rPr lang="en-US" altLang="ko-KR" sz="1400" dirty="0"/>
              <a:t>    </a:t>
            </a:r>
            <a:r>
              <a:rPr lang="en-US" altLang="ko-KR" sz="1400" dirty="0" err="1"/>
              <a:t>num_layers</a:t>
            </a:r>
            <a:r>
              <a:rPr lang="en-US" altLang="ko-KR" sz="1400" dirty="0"/>
              <a:t>: 2</a:t>
            </a:r>
          </a:p>
          <a:p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24E72-58A6-4457-BCC7-1DA90BFCCD61}"/>
              </a:ext>
            </a:extLst>
          </p:cNvPr>
          <p:cNvSpPr txBox="1"/>
          <p:nvPr/>
        </p:nvSpPr>
        <p:spPr>
          <a:xfrm>
            <a:off x="6560310" y="5946409"/>
            <a:ext cx="509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>
                <a:solidFill>
                  <a:srgbClr val="FF0000"/>
                </a:solidFill>
              </a:rPr>
              <a:t>PushBlock.yaml</a:t>
            </a:r>
            <a:r>
              <a:rPr lang="ko-KR" altLang="en-US" i="1" dirty="0">
                <a:solidFill>
                  <a:srgbClr val="FF0000"/>
                </a:solidFill>
              </a:rPr>
              <a:t>은 바탕화면에 저장한다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5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6CFF7-2FD5-48CA-9644-12453055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모델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44102-B3AB-4372-B794-A8BD6B57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검색창에 </a:t>
            </a:r>
            <a:r>
              <a:rPr lang="en-US" altLang="ko-KR" dirty="0"/>
              <a:t>Anaconda prompt </a:t>
            </a:r>
            <a:r>
              <a:rPr lang="ko-KR" altLang="en-US" dirty="0"/>
              <a:t>검색 후 열기</a:t>
            </a:r>
            <a:endParaRPr lang="en-US" altLang="ko-KR" dirty="0"/>
          </a:p>
          <a:p>
            <a:r>
              <a:rPr lang="ko-KR" altLang="en-US" dirty="0"/>
              <a:t>가상 환경 생성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create -n </a:t>
            </a:r>
            <a:r>
              <a:rPr lang="en-US" altLang="ko-KR" dirty="0" err="1"/>
              <a:t>pushblock</a:t>
            </a:r>
            <a:endParaRPr lang="en-US" altLang="ko-KR" dirty="0"/>
          </a:p>
          <a:p>
            <a:r>
              <a:rPr lang="ko-KR" altLang="en-US" dirty="0"/>
              <a:t>가상 환경 리스트 확인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env list</a:t>
            </a:r>
          </a:p>
          <a:p>
            <a:r>
              <a:rPr lang="ko-KR" altLang="en-US" dirty="0"/>
              <a:t>가상 환경 활성화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pushblock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DFB3C-CA5C-466B-8F18-55BB441A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08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72F415A-04B4-4743-B188-62EB94C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배치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9AD9A5-F550-48B2-9478-B6B49CC88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9B935-D2C8-4507-BD2F-1EA9B359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169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14B3FF-0B57-476D-8BA5-686FA51C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9"/>
          <a:stretch/>
        </p:blipFill>
        <p:spPr>
          <a:xfrm>
            <a:off x="1141412" y="1852408"/>
            <a:ext cx="6173789" cy="45042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7CFB1D-4957-4879-99ED-30D502AF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Ml</a:t>
            </a:r>
            <a:r>
              <a:rPr lang="en-US" altLang="ko-KR" dirty="0"/>
              <a:t>-Agents </a:t>
            </a:r>
            <a:r>
              <a:rPr lang="ko-KR" altLang="en-US" dirty="0"/>
              <a:t>학습하기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95B45-1E0A-4860-A362-92BB2318E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err="1"/>
              <a:t>mlagents</a:t>
            </a:r>
            <a:r>
              <a:rPr lang="en-US" altLang="ko-KR" sz="1800" dirty="0"/>
              <a:t>-learn </a:t>
            </a:r>
            <a:r>
              <a:rPr lang="en-US" altLang="ko-KR" sz="1800" dirty="0">
                <a:solidFill>
                  <a:srgbClr val="FF0000"/>
                </a:solidFill>
              </a:rPr>
              <a:t>"C:\Users\user\Desktop\PushBlock.yaml" </a:t>
            </a:r>
            <a:r>
              <a:rPr lang="en-US" altLang="ko-KR" sz="1800" dirty="0"/>
              <a:t>--run-id </a:t>
            </a:r>
            <a:r>
              <a:rPr lang="en-US" altLang="ko-KR" sz="1800" dirty="0">
                <a:solidFill>
                  <a:srgbClr val="FF0000"/>
                </a:solidFill>
              </a:rPr>
              <a:t>PushBlock-v1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091CF-32BD-438E-AA20-320D4808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6526" y="6153029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3952E8-7625-4E41-9C5D-2DB2DD59B72C}"/>
              </a:ext>
            </a:extLst>
          </p:cNvPr>
          <p:cNvSpPr/>
          <p:nvPr/>
        </p:nvSpPr>
        <p:spPr>
          <a:xfrm>
            <a:off x="1141412" y="5900570"/>
            <a:ext cx="6065822" cy="375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6C9B9-F2A8-42FC-B7C3-D27F51D26776}"/>
              </a:ext>
            </a:extLst>
          </p:cNvPr>
          <p:cNvSpPr txBox="1"/>
          <p:nvPr/>
        </p:nvSpPr>
        <p:spPr>
          <a:xfrm>
            <a:off x="7415463" y="5700899"/>
            <a:ext cx="38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이런 문구가 뜨면 유니티로 돌아가 </a:t>
            </a:r>
            <a:r>
              <a:rPr lang="en-US" altLang="ko-KR" i="1" dirty="0">
                <a:solidFill>
                  <a:srgbClr val="FF0000"/>
                </a:solidFill>
              </a:rPr>
              <a:t>play </a:t>
            </a:r>
            <a:r>
              <a:rPr lang="ko-KR" altLang="en-US" i="1" dirty="0">
                <a:solidFill>
                  <a:srgbClr val="FF0000"/>
                </a:solidFill>
              </a:rPr>
              <a:t>버튼을 누른다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47E4A6-9B46-4966-876B-9CFE5E9BC6F1}"/>
              </a:ext>
            </a:extLst>
          </p:cNvPr>
          <p:cNvCxnSpPr>
            <a:cxnSpLocks/>
          </p:cNvCxnSpPr>
          <p:nvPr/>
        </p:nvCxnSpPr>
        <p:spPr>
          <a:xfrm>
            <a:off x="9125893" y="1705836"/>
            <a:ext cx="161523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FE562A-6063-4DF5-98CB-4166D1378A36}"/>
              </a:ext>
            </a:extLst>
          </p:cNvPr>
          <p:cNvSpPr txBox="1"/>
          <p:nvPr/>
        </p:nvSpPr>
        <p:spPr>
          <a:xfrm>
            <a:off x="8250605" y="1852408"/>
            <a:ext cx="359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모델이 저장되는 </a:t>
            </a:r>
            <a:r>
              <a:rPr lang="ko-KR" altLang="en-US" i="1" dirty="0" err="1">
                <a:solidFill>
                  <a:srgbClr val="FF0000"/>
                </a:solidFill>
              </a:rPr>
              <a:t>폴더명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에러가 나면 </a:t>
            </a:r>
            <a:r>
              <a:rPr lang="en-US" altLang="ko-KR" i="1" dirty="0">
                <a:solidFill>
                  <a:srgbClr val="FF0000"/>
                </a:solidFill>
              </a:rPr>
              <a:t>v2, v3</a:t>
            </a:r>
            <a:r>
              <a:rPr lang="ko-KR" altLang="en-US" i="1" dirty="0">
                <a:solidFill>
                  <a:srgbClr val="FF0000"/>
                </a:solidFill>
              </a:rPr>
              <a:t>와 같이 이름을 수정해서 넣어준다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6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E9615-D5AA-4C48-9C63-B720C670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TFModel</a:t>
            </a:r>
            <a:r>
              <a:rPr lang="ko-KR" altLang="en-US" dirty="0"/>
              <a:t> 컴파일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2DC98-9C0F-4753-A20B-42C51C22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8D72B4EF-408B-44F6-BA5B-8E1013D8C0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225" y="1287463"/>
            <a:ext cx="8334375" cy="4503737"/>
          </a:xfrm>
        </p:spPr>
      </p:pic>
    </p:spTree>
    <p:extLst>
      <p:ext uri="{BB962C8B-B14F-4D97-AF65-F5344CB8AC3E}">
        <p14:creationId xmlns:p14="http://schemas.microsoft.com/office/powerpoint/2010/main" val="12293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6FB6F-D310-405E-8F44-CD13B88C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E1B57-CD02-4800-97B8-6E156D90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C:\Users\user\models\PushBlock-v1 </a:t>
            </a:r>
            <a:r>
              <a:rPr lang="ko-KR" altLang="en-US" dirty="0"/>
              <a:t>로 이동한다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PushBlock.nn</a:t>
            </a:r>
            <a:r>
              <a:rPr lang="ko-KR" altLang="en-US" dirty="0"/>
              <a:t>을 </a:t>
            </a:r>
            <a:r>
              <a:rPr lang="en-US" altLang="ko-KR" dirty="0" err="1"/>
              <a:t>PushBlock</a:t>
            </a:r>
            <a:r>
              <a:rPr lang="en-US" altLang="ko-KR" dirty="0"/>
              <a:t>-</a:t>
            </a:r>
            <a:r>
              <a:rPr lang="ko-KR" altLang="en-US" dirty="0"/>
              <a:t>학번</a:t>
            </a:r>
            <a:r>
              <a:rPr lang="en-US" altLang="ko-KR" dirty="0"/>
              <a:t>-v1.nn</a:t>
            </a:r>
            <a:r>
              <a:rPr lang="ko-KR" altLang="en-US" dirty="0"/>
              <a:t>으로 수정한다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Assets </a:t>
            </a:r>
            <a:r>
              <a:rPr lang="ko-KR" altLang="en-US" dirty="0"/>
              <a:t>내부에 </a:t>
            </a:r>
            <a:r>
              <a:rPr lang="en-US" altLang="ko-KR" dirty="0"/>
              <a:t>Models </a:t>
            </a:r>
            <a:r>
              <a:rPr lang="ko-KR" altLang="en-US" dirty="0"/>
              <a:t>폴더</a:t>
            </a:r>
            <a:r>
              <a:rPr lang="en-US" altLang="ko-KR" dirty="0"/>
              <a:t> </a:t>
            </a:r>
            <a:r>
              <a:rPr lang="ko-KR" altLang="en-US" dirty="0"/>
              <a:t>만들어 넣기</a:t>
            </a:r>
            <a:endParaRPr lang="en-US" altLang="ko-KR" dirty="0"/>
          </a:p>
          <a:p>
            <a:r>
              <a:rPr lang="en-US" altLang="ko-KR" dirty="0"/>
              <a:t>Agent</a:t>
            </a:r>
            <a:r>
              <a:rPr lang="ko-KR" altLang="en-US" dirty="0"/>
              <a:t>의 </a:t>
            </a:r>
            <a:r>
              <a:rPr lang="en-US" altLang="ko-KR" dirty="0"/>
              <a:t>Behavior Parameters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r>
              <a:rPr lang="ko-KR" altLang="en-US" dirty="0"/>
              <a:t>에 적용 후 플레이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E843C-5B20-42F6-88CB-608B36E7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819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6F9F0-98A5-4DFA-BEE8-3C2C12E2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2DCFA-4BCB-4DAB-B83D-B6A443939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PushBlock.yaml</a:t>
            </a:r>
            <a:r>
              <a:rPr lang="ko-KR" altLang="en-US" dirty="0"/>
              <a:t>에서 </a:t>
            </a:r>
            <a:r>
              <a:rPr lang="en-US" altLang="ko-KR" dirty="0" err="1"/>
              <a:t>max_steps</a:t>
            </a:r>
            <a:r>
              <a:rPr lang="en-US" altLang="ko-KR" dirty="0"/>
              <a:t> </a:t>
            </a:r>
            <a:r>
              <a:rPr lang="ko-KR" altLang="en-US" dirty="0"/>
              <a:t>값을 더 다르게 해서 새로운 모델</a:t>
            </a:r>
            <a:r>
              <a:rPr lang="en-US" altLang="ko-KR" dirty="0"/>
              <a:t>(v2)</a:t>
            </a:r>
            <a:r>
              <a:rPr lang="ko-KR" altLang="en-US" dirty="0"/>
              <a:t>을 만들어 적용해보자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PushBlockArea</a:t>
            </a:r>
            <a:r>
              <a:rPr lang="ko-KR" altLang="en-US" dirty="0"/>
              <a:t>를 여러 개 만들어서 한꺼번에 학습시켜 새로운 모델</a:t>
            </a:r>
            <a:r>
              <a:rPr lang="en-US" altLang="ko-KR" dirty="0"/>
              <a:t>(v3)</a:t>
            </a:r>
            <a:r>
              <a:rPr lang="ko-KR" altLang="en-US" dirty="0"/>
              <a:t>을 만들어 적용해보자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만든 모델 파일</a:t>
            </a:r>
            <a:r>
              <a:rPr lang="en-US" altLang="ko-KR" dirty="0"/>
              <a:t>(.</a:t>
            </a:r>
            <a:r>
              <a:rPr lang="en-US" altLang="ko-KR" dirty="0" err="1"/>
              <a:t>nn</a:t>
            </a:r>
            <a:r>
              <a:rPr lang="en-US" altLang="ko-KR" dirty="0"/>
              <a:t>)</a:t>
            </a:r>
            <a:r>
              <a:rPr lang="ko-KR" altLang="en-US" dirty="0"/>
              <a:t>들을 제출하면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수고하셨습니다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8C188-4133-469E-A96B-7A8AF661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885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D440FE-0C21-491E-969B-221E2A49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10DAC-94B2-4502-99C2-C8EB2E82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C332B3-1B2F-4058-BA40-4E583E9FF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2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C2CD-972C-4907-923D-A68562AD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F2221-53A0-4492-884E-2637F72C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D/E </a:t>
            </a:r>
            <a:r>
              <a:rPr lang="ko-KR" altLang="en-US" dirty="0"/>
              <a:t>드라이브에 영문</a:t>
            </a:r>
            <a:r>
              <a:rPr lang="en-US" altLang="ko-KR" dirty="0"/>
              <a:t>/</a:t>
            </a:r>
            <a:r>
              <a:rPr lang="ko-KR" altLang="en-US" dirty="0"/>
              <a:t>숫자로만 된 폴더 만들기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30100chung</a:t>
            </a:r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Editor</a:t>
            </a:r>
            <a:r>
              <a:rPr lang="ko-KR" altLang="en-US" dirty="0"/>
              <a:t>를 실행하고 생성된 폴더 안에 프로젝트 생성</a:t>
            </a:r>
            <a:endParaRPr lang="en-US" altLang="ko-KR" dirty="0"/>
          </a:p>
          <a:p>
            <a:pPr lvl="1"/>
            <a:r>
              <a:rPr lang="ko-KR" altLang="en-US" dirty="0"/>
              <a:t>프로젝트명 </a:t>
            </a:r>
            <a:r>
              <a:rPr lang="en-US" altLang="ko-KR" dirty="0"/>
              <a:t>: </a:t>
            </a:r>
            <a:r>
              <a:rPr lang="en-US" altLang="ko-KR" dirty="0" err="1"/>
              <a:t>PushBlock</a:t>
            </a:r>
            <a:r>
              <a:rPr lang="en-US" altLang="ko-KR" dirty="0"/>
              <a:t> (</a:t>
            </a:r>
            <a:r>
              <a:rPr lang="ko-KR" altLang="en-US" dirty="0"/>
              <a:t>영문</a:t>
            </a:r>
            <a:r>
              <a:rPr lang="en-US" altLang="ko-KR" dirty="0"/>
              <a:t>/</a:t>
            </a:r>
            <a:r>
              <a:rPr lang="ko-KR" altLang="en-US" dirty="0"/>
              <a:t>숫자로 자유롭게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: 2020.1.4f1</a:t>
            </a:r>
          </a:p>
          <a:p>
            <a:pPr lvl="1"/>
            <a:r>
              <a:rPr lang="ko-KR" altLang="en-US" dirty="0"/>
              <a:t>템플릿 </a:t>
            </a:r>
            <a:r>
              <a:rPr lang="en-US" altLang="ko-KR" dirty="0"/>
              <a:t>: 3D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CBD6D6-D2BF-4FB0-9E13-56B7C22F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0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50A7B-9C5D-40A4-95DA-D14CADD4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ML-Agents </a:t>
            </a:r>
            <a:r>
              <a:rPr lang="ko-KR" altLang="en-US" dirty="0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70685-6B27-4C87-9771-41B59F465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Package Manager </a:t>
            </a:r>
            <a:r>
              <a:rPr lang="ko-KR" altLang="en-US" dirty="0"/>
              <a:t>창 </a:t>
            </a:r>
            <a:endParaRPr lang="en-US" altLang="ko-KR" dirty="0"/>
          </a:p>
          <a:p>
            <a:r>
              <a:rPr lang="en-US" altLang="ko-KR" dirty="0"/>
              <a:t>Packages: Unity Registry</a:t>
            </a:r>
            <a:r>
              <a:rPr lang="ko-KR" altLang="en-US" dirty="0"/>
              <a:t>로 수정 후 </a:t>
            </a:r>
            <a:endParaRPr lang="en-US" altLang="ko-KR" dirty="0"/>
          </a:p>
          <a:p>
            <a:r>
              <a:rPr lang="en-US" altLang="ko-KR" dirty="0"/>
              <a:t>“ML-Agents” </a:t>
            </a:r>
            <a:r>
              <a:rPr lang="ko-KR" altLang="en-US" dirty="0"/>
              <a:t>검색</a:t>
            </a:r>
            <a:endParaRPr lang="en-US" altLang="ko-KR" dirty="0"/>
          </a:p>
          <a:p>
            <a:r>
              <a:rPr lang="ko-KR" altLang="en-US" dirty="0"/>
              <a:t>▶클릭</a:t>
            </a:r>
            <a:endParaRPr lang="en-US" altLang="ko-KR" dirty="0"/>
          </a:p>
          <a:p>
            <a:r>
              <a:rPr lang="en-US" altLang="ko-KR" dirty="0"/>
              <a:t>1.0.8 </a:t>
            </a:r>
            <a:r>
              <a:rPr lang="ko-KR" altLang="en-US" dirty="0"/>
              <a:t>버전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586085-807D-4FAA-A7AD-FCB8512E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FE00C-81A6-490F-AB80-64D1AC7A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97" y="2562955"/>
            <a:ext cx="6741108" cy="37673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6F578F-0150-4666-BAD7-099E4EC16FFC}"/>
              </a:ext>
            </a:extLst>
          </p:cNvPr>
          <p:cNvSpPr/>
          <p:nvPr/>
        </p:nvSpPr>
        <p:spPr>
          <a:xfrm>
            <a:off x="5301205" y="2731626"/>
            <a:ext cx="1527858" cy="2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DEFDF6-5FDB-4A47-A0E3-A9979633408D}"/>
              </a:ext>
            </a:extLst>
          </p:cNvPr>
          <p:cNvSpPr/>
          <p:nvPr/>
        </p:nvSpPr>
        <p:spPr>
          <a:xfrm>
            <a:off x="9792182" y="2731626"/>
            <a:ext cx="1944548" cy="2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5C81F-0514-4112-8FEA-E285AB7C5221}"/>
              </a:ext>
            </a:extLst>
          </p:cNvPr>
          <p:cNvSpPr/>
          <p:nvPr/>
        </p:nvSpPr>
        <p:spPr>
          <a:xfrm>
            <a:off x="10521387" y="6018835"/>
            <a:ext cx="526024" cy="288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FF6327-1658-4D0F-9751-298FF372D8E0}"/>
              </a:ext>
            </a:extLst>
          </p:cNvPr>
          <p:cNvSpPr/>
          <p:nvPr/>
        </p:nvSpPr>
        <p:spPr>
          <a:xfrm>
            <a:off x="5007197" y="2939970"/>
            <a:ext cx="162332" cy="274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1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F8F0-930A-4664-9A2E-45BAECF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PushAgent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703D6-DB42-4978-8BA6-113A5DAC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PushAgent.unitypackage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Agent</a:t>
            </a:r>
            <a:r>
              <a:rPr lang="ko-KR" altLang="en-US" dirty="0"/>
              <a:t>와 </a:t>
            </a:r>
            <a:r>
              <a:rPr lang="en-US" altLang="ko-KR" dirty="0"/>
              <a:t>Area </a:t>
            </a:r>
            <a:r>
              <a:rPr lang="ko-KR" altLang="en-US" dirty="0"/>
              <a:t>모양이 들어 있으므로 그냥 자유롭게 본인이 만들어도 됨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AF739-98B2-4FC3-AB65-8672F7B3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C6EF6F-3A72-4B85-8F92-78097FEA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55" y="1881717"/>
            <a:ext cx="15811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A7049-CA15-4B62-985F-B398F41D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오브젝트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1A31C-5BF5-400F-A03B-3AC2C90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Assets/ML-Agents/Examples/</a:t>
            </a:r>
            <a:r>
              <a:rPr lang="en-US" altLang="ko-KR" dirty="0" err="1"/>
              <a:t>PushBlock</a:t>
            </a:r>
            <a:r>
              <a:rPr lang="en-US" altLang="ko-KR" dirty="0"/>
              <a:t>/Prefabs </a:t>
            </a:r>
            <a:r>
              <a:rPr lang="ko-KR" altLang="en-US" dirty="0"/>
              <a:t>안의 </a:t>
            </a:r>
            <a:r>
              <a:rPr lang="en-US" altLang="ko-KR" dirty="0" err="1"/>
              <a:t>PushBlockArea</a:t>
            </a:r>
            <a:r>
              <a:rPr lang="en-US" altLang="ko-KR" dirty="0"/>
              <a:t>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하이어라키뷰로</a:t>
            </a:r>
            <a:r>
              <a:rPr lang="ko-KR" altLang="en-US" dirty="0"/>
              <a:t> 던지기</a:t>
            </a:r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오브젝트의</a:t>
            </a:r>
            <a:r>
              <a:rPr lang="en-US" altLang="ko-KR" dirty="0"/>
              <a:t> Camera </a:t>
            </a:r>
            <a:r>
              <a:rPr lang="ko-KR" altLang="en-US" dirty="0"/>
              <a:t>컴포넌트 수정</a:t>
            </a:r>
            <a:endParaRPr lang="en-US" altLang="ko-KR" dirty="0"/>
          </a:p>
          <a:p>
            <a:pPr lvl="1"/>
            <a:r>
              <a:rPr lang="en-US" altLang="ko-KR" dirty="0"/>
              <a:t>Clear Flags : Solid</a:t>
            </a:r>
          </a:p>
          <a:p>
            <a:pPr lvl="1"/>
            <a:r>
              <a:rPr lang="en-US" altLang="ko-KR" dirty="0"/>
              <a:t>Background : </a:t>
            </a:r>
            <a:r>
              <a:rPr lang="ko-KR" altLang="en-US" dirty="0"/>
              <a:t>맘대로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A885-BB43-43D5-A8CE-16F949B7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FAF5B-7EE1-40FE-AF66-B221BE0BB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1"/>
          <a:stretch/>
        </p:blipFill>
        <p:spPr>
          <a:xfrm>
            <a:off x="5351579" y="2915216"/>
            <a:ext cx="6147268" cy="34150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1C10AD-BE2B-4E8A-863C-0E5B063CD5E6}"/>
              </a:ext>
            </a:extLst>
          </p:cNvPr>
          <p:cNvSpPr/>
          <p:nvPr/>
        </p:nvSpPr>
        <p:spPr>
          <a:xfrm>
            <a:off x="6554709" y="5042780"/>
            <a:ext cx="461727" cy="5282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237CD61-DEBF-4638-99A3-BF61AB281A60}"/>
              </a:ext>
            </a:extLst>
          </p:cNvPr>
          <p:cNvCxnSpPr>
            <a:stCxn id="7" idx="1"/>
          </p:cNvCxnSpPr>
          <p:nvPr/>
        </p:nvCxnSpPr>
        <p:spPr>
          <a:xfrm rot="10800000">
            <a:off x="5830433" y="3675708"/>
            <a:ext cx="724277" cy="1631217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57C49B-2428-475A-9CA8-80DBE9AF5111}"/>
              </a:ext>
            </a:extLst>
          </p:cNvPr>
          <p:cNvSpPr/>
          <p:nvPr/>
        </p:nvSpPr>
        <p:spPr>
          <a:xfrm>
            <a:off x="5531667" y="3358012"/>
            <a:ext cx="1023042" cy="1646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2D782-BFD8-4DB1-B309-F4774F6212DD}"/>
              </a:ext>
            </a:extLst>
          </p:cNvPr>
          <p:cNvSpPr/>
          <p:nvPr/>
        </p:nvSpPr>
        <p:spPr>
          <a:xfrm>
            <a:off x="9641942" y="4182700"/>
            <a:ext cx="1838799" cy="26255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4CABAA6-18E2-4C4D-B560-0CD1FAD8038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554709" y="3440316"/>
            <a:ext cx="3087233" cy="873659"/>
          </a:xfrm>
          <a:prstGeom prst="bentConnector3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71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B777389-AC29-4B78-8E44-07F615D4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구성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9AD596-CE12-43C2-8E4E-49FAFCE0F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BEE417-8843-4F95-826B-D7E48337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45B51-8396-47F0-8380-16A1B1908DF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8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9BB2B-E030-49B3-95D9-D9A701DD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</a:t>
            </a:r>
            <a:r>
              <a:rPr lang="ko-KR" altLang="en-US" dirty="0"/>
              <a:t>컴포넌트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7B47E-0D52-4395-AA0E-C470BC24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하이어라키뷰에서</a:t>
            </a:r>
            <a:r>
              <a:rPr lang="ko-KR" altLang="en-US" dirty="0"/>
              <a:t> </a:t>
            </a:r>
            <a:r>
              <a:rPr lang="en-US" altLang="ko-KR" dirty="0" err="1"/>
              <a:t>PushBlockArea</a:t>
            </a:r>
            <a:r>
              <a:rPr lang="ko-KR" altLang="en-US" dirty="0"/>
              <a:t> 오브젝트 하위의 </a:t>
            </a:r>
            <a:r>
              <a:rPr lang="en-US" altLang="ko-KR" dirty="0"/>
              <a:t>Agent </a:t>
            </a:r>
            <a:r>
              <a:rPr lang="ko-KR" altLang="en-US" dirty="0"/>
              <a:t>오브젝트 선택</a:t>
            </a:r>
            <a:endParaRPr lang="en-US" altLang="ko-KR" dirty="0"/>
          </a:p>
          <a:p>
            <a:r>
              <a:rPr lang="en-US" altLang="ko-KR" dirty="0"/>
              <a:t>Add Component… </a:t>
            </a:r>
            <a:r>
              <a:rPr lang="ko-KR" altLang="en-US" dirty="0"/>
              <a:t>하여 다음을 컴포넌트 설치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Decision Requester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Behavior Parameters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(Agent)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F8242-703B-428F-88D9-8430B218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30313"/>
            <a:ext cx="771089" cy="365125"/>
          </a:xfrm>
        </p:spPr>
        <p:txBody>
          <a:bodyPr/>
          <a:lstStyle/>
          <a:p>
            <a:fld id="{B6545B51-8396-47F0-8380-16A1B1908D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80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 sz="3200" dirty="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prstDash val="sysDash"/>
          <a:headEnd type="none" w="med" len="med"/>
          <a:tailEnd type="triangle"/>
        </a:ln>
      </a:spPr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4165626B0CE5144ACB86F0DE0044F89" ma:contentTypeVersion="9" ma:contentTypeDescription="새 문서를 만듭니다." ma:contentTypeScope="" ma:versionID="ee1650261fa7dd5038b88bfc15703ace">
  <xsd:schema xmlns:xsd="http://www.w3.org/2001/XMLSchema" xmlns:xs="http://www.w3.org/2001/XMLSchema" xmlns:p="http://schemas.microsoft.com/office/2006/metadata/properties" xmlns:ns3="835f9bac-a3c6-4d58-bec7-95489f888b1c" targetNamespace="http://schemas.microsoft.com/office/2006/metadata/properties" ma:root="true" ma:fieldsID="a4c65238d26ae1433a2c32e6613c109e" ns3:_="">
    <xsd:import namespace="835f9bac-a3c6-4d58-bec7-95489f888b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9bac-a3c6-4d58-bec7-95489f888b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E3A3-211A-4F9E-AEE7-C885B0A2BF44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35f9bac-a3c6-4d58-bec7-95489f888b1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4F9E4D2-9A16-4733-ACA4-A0F324967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5f9bac-a3c6-4d58-bec7-95489f888b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4C954D-D893-479E-97D9-218AD6995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7613</TotalTime>
  <Words>2065</Words>
  <Application>Microsoft Office PowerPoint</Application>
  <PresentationFormat>와이드스크린</PresentationFormat>
  <Paragraphs>394</Paragraphs>
  <Slides>34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Consolas</vt:lpstr>
      <vt:lpstr>Trebuchet MS</vt:lpstr>
      <vt:lpstr>회로</vt:lpstr>
      <vt:lpstr>  [5-6주차] PushBlock</vt:lpstr>
      <vt:lpstr>목차</vt:lpstr>
      <vt:lpstr>프로젝트 생성 및 배치</vt:lpstr>
      <vt:lpstr>프로젝트 생성</vt:lpstr>
      <vt:lpstr>ML-Agents 패키지 설치</vt:lpstr>
      <vt:lpstr>PushAgent 패키지 임포트</vt:lpstr>
      <vt:lpstr>Agent 오브젝트 배치</vt:lpstr>
      <vt:lpstr>Agent 구성</vt:lpstr>
      <vt:lpstr>Agent 컴포넌트 설치</vt:lpstr>
      <vt:lpstr>Behavior Parameters 수정</vt:lpstr>
      <vt:lpstr>스크립트</vt:lpstr>
      <vt:lpstr>PushBlockSettings 스크립트</vt:lpstr>
      <vt:lpstr>PushBlockSettings 오브젝트</vt:lpstr>
      <vt:lpstr>Agent 스크립트 구조</vt:lpstr>
      <vt:lpstr>PushAgentBasic 스크립트 (1)</vt:lpstr>
      <vt:lpstr>PushAgentBasic 스크립트 (2)</vt:lpstr>
      <vt:lpstr>PushAgentBasic 스크립트 (3)</vt:lpstr>
      <vt:lpstr>PushAgentBasic 스크립트 (4)</vt:lpstr>
      <vt:lpstr>PushAgentBasic 스크립트 (5)</vt:lpstr>
      <vt:lpstr>PushAgentBasic 스크립트 (6)</vt:lpstr>
      <vt:lpstr>PushAgentBasic 스크립트 (7)</vt:lpstr>
      <vt:lpstr>PushAgentBasic 스크립트 (8)</vt:lpstr>
      <vt:lpstr>PushAgentBasic 스크립트 설정</vt:lpstr>
      <vt:lpstr>Ray Perception Sensor 3D</vt:lpstr>
      <vt:lpstr>GoalDetect 스크립트</vt:lpstr>
      <vt:lpstr>Model 생성 및 테스트</vt:lpstr>
      <vt:lpstr>주어진 모델 넣고 테스트</vt:lpstr>
      <vt:lpstr>PushBlock.yaml</vt:lpstr>
      <vt:lpstr>Tensorflow 모델 생성</vt:lpstr>
      <vt:lpstr>Ml-Agents 학습하기</vt:lpstr>
      <vt:lpstr>TFModel 컴파일</vt:lpstr>
      <vt:lpstr>모델 적용하기</vt:lpstr>
      <vt:lpstr>더 해보기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PushBlock</dc:title>
  <dc:creator>Chung Soo-young</dc:creator>
  <cp:lastModifiedBy>User</cp:lastModifiedBy>
  <cp:revision>818</cp:revision>
  <cp:lastPrinted>2020-06-25T00:28:12Z</cp:lastPrinted>
  <dcterms:created xsi:type="dcterms:W3CDTF">2020-04-02T11:58:16Z</dcterms:created>
  <dcterms:modified xsi:type="dcterms:W3CDTF">2021-09-12T09:38:15Z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0x01010024165626B0CE5144ACB86F0DE0044F89</vt:lpwstr>
  </property>
</Properties>
</file>